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5"/>
  </p:notesMasterIdLst>
  <p:sldIdLst>
    <p:sldId id="256" r:id="rId2"/>
    <p:sldId id="258" r:id="rId3"/>
    <p:sldId id="260" r:id="rId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Světlý styl 2 – zvýraznění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01BCAF-566E-4359-82CA-4F2027BC737F}" type="datetimeFigureOut">
              <a:rPr lang="cs-CZ" smtClean="0"/>
              <a:t>8.2.2013</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23F7EE-2CDF-4D7B-B0D3-0D98761669EF}" type="slidenum">
              <a:rPr lang="cs-CZ" smtClean="0"/>
              <a:t>‹#›</a:t>
            </a:fld>
            <a:endParaRPr lang="cs-CZ"/>
          </a:p>
        </p:txBody>
      </p:sp>
    </p:spTree>
    <p:extLst>
      <p:ext uri="{BB962C8B-B14F-4D97-AF65-F5344CB8AC3E}">
        <p14:creationId xmlns:p14="http://schemas.microsoft.com/office/powerpoint/2010/main" val="3720579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cs-CZ" smtClean="0"/>
              <a:t>Kliknutím lze upravit styl.</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8ED8740E-ED68-4C6D-AA88-495080B53CF9}" type="datetimeFigureOut">
              <a:rPr lang="cs-CZ" smtClean="0"/>
              <a:t>8.2.2013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4809948-E05E-4FB6-9ADF-99C7EE492019}" type="slidenum">
              <a:rPr lang="cs-CZ" smtClean="0"/>
              <a:t>‹#›</a:t>
            </a:fld>
            <a:endParaRPr lang="cs-CZ"/>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8ED8740E-ED68-4C6D-AA88-495080B53CF9}" type="datetimeFigureOut">
              <a:rPr lang="cs-CZ" smtClean="0"/>
              <a:t>8.2.2013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4809948-E05E-4FB6-9ADF-99C7EE492019}"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8ED8740E-ED68-4C6D-AA88-495080B53CF9}" type="datetimeFigureOut">
              <a:rPr lang="cs-CZ" smtClean="0"/>
              <a:t>8.2.2013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4809948-E05E-4FB6-9ADF-99C7EE492019}"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8ED8740E-ED68-4C6D-AA88-495080B53CF9}" type="datetimeFigureOut">
              <a:rPr lang="cs-CZ" smtClean="0"/>
              <a:t>8.2.2013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4809948-E05E-4FB6-9ADF-99C7EE492019}"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cs-CZ" smtClean="0"/>
              <a:t>Kliknutím lze upravit styl.</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8ED8740E-ED68-4C6D-AA88-495080B53CF9}" type="datetimeFigureOut">
              <a:rPr lang="cs-CZ" smtClean="0"/>
              <a:t>8.2.2013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4809948-E05E-4FB6-9ADF-99C7EE492019}" type="slidenum">
              <a:rPr lang="cs-CZ" smtClean="0"/>
              <a:t>‹#›</a:t>
            </a:fld>
            <a:endParaRPr lang="cs-CZ"/>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Date Placeholder 4"/>
          <p:cNvSpPr>
            <a:spLocks noGrp="1"/>
          </p:cNvSpPr>
          <p:nvPr>
            <p:ph type="dt" sz="half" idx="10"/>
          </p:nvPr>
        </p:nvSpPr>
        <p:spPr/>
        <p:txBody>
          <a:bodyPr/>
          <a:lstStyle/>
          <a:p>
            <a:fld id="{8ED8740E-ED68-4C6D-AA88-495080B53CF9}" type="datetimeFigureOut">
              <a:rPr lang="cs-CZ" smtClean="0"/>
              <a:t>8.2.2013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94809948-E05E-4FB6-9ADF-99C7EE492019}"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Date Placeholder 6"/>
          <p:cNvSpPr>
            <a:spLocks noGrp="1"/>
          </p:cNvSpPr>
          <p:nvPr>
            <p:ph type="dt" sz="half" idx="10"/>
          </p:nvPr>
        </p:nvSpPr>
        <p:spPr/>
        <p:txBody>
          <a:bodyPr/>
          <a:lstStyle/>
          <a:p>
            <a:fld id="{8ED8740E-ED68-4C6D-AA88-495080B53CF9}" type="datetimeFigureOut">
              <a:rPr lang="cs-CZ" smtClean="0"/>
              <a:t>8.2.2013</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94809948-E05E-4FB6-9ADF-99C7EE492019}" type="slidenum">
              <a:rPr lang="cs-CZ" smtClean="0"/>
              <a:t>‹#›</a:t>
            </a:fld>
            <a:endParaRPr lang="cs-CZ"/>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8ED8740E-ED68-4C6D-AA88-495080B53CF9}" type="datetimeFigureOut">
              <a:rPr lang="cs-CZ" smtClean="0"/>
              <a:t>8.2.2013</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94809948-E05E-4FB6-9ADF-99C7EE492019}"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D8740E-ED68-4C6D-AA88-495080B53CF9}" type="datetimeFigureOut">
              <a:rPr lang="cs-CZ" smtClean="0"/>
              <a:t>8.2.2013</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94809948-E05E-4FB6-9ADF-99C7EE492019}"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cs-CZ" smtClean="0"/>
              <a:t>Kliknutím lze upravit styl.</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8ED8740E-ED68-4C6D-AA88-495080B53CF9}" type="datetimeFigureOut">
              <a:rPr lang="cs-CZ" smtClean="0"/>
              <a:t>8.2.2013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94809948-E05E-4FB6-9ADF-99C7EE492019}" type="slidenum">
              <a:rPr lang="cs-CZ" smtClean="0"/>
              <a:t>‹#›</a:t>
            </a:fld>
            <a:endParaRPr lang="cs-CZ"/>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cs-CZ" smtClean="0"/>
              <a:t>Kliknutím lze upravit styl.</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8ED8740E-ED68-4C6D-AA88-495080B53CF9}" type="datetimeFigureOut">
              <a:rPr lang="cs-CZ" smtClean="0"/>
              <a:t>8.2.2013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94809948-E05E-4FB6-9ADF-99C7EE492019}"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cs-CZ" smtClean="0"/>
              <a:t>Kliknutím lze upravit styl.</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8ED8740E-ED68-4C6D-AA88-495080B53CF9}" type="datetimeFigureOut">
              <a:rPr lang="cs-CZ" smtClean="0"/>
              <a:t>8.2.2013</a:t>
            </a:fld>
            <a:endParaRPr lang="cs-CZ"/>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cs-CZ"/>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94809948-E05E-4FB6-9ADF-99C7EE492019}" type="slidenum">
              <a:rPr lang="cs-CZ" smtClean="0"/>
              <a:t>‹#›</a:t>
            </a:fld>
            <a:endParaRPr lang="cs-CZ"/>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zpravy.idnes.cz/skolska-reforma-pri-hodine-dobry-ucitel-jen-nemele-fs9-/studium.asp?c=A071026_115854_studium_bar"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5" name="TextovéPole 4"/>
          <p:cNvSpPr txBox="1"/>
          <p:nvPr/>
        </p:nvSpPr>
        <p:spPr>
          <a:xfrm>
            <a:off x="17748" y="994521"/>
            <a:ext cx="9108504" cy="584775"/>
          </a:xfrm>
          <a:prstGeom prst="rect">
            <a:avLst/>
          </a:prstGeom>
          <a:noFill/>
        </p:spPr>
        <p:txBody>
          <a:bodyPr wrap="square" rtlCol="0">
            <a:spAutoFit/>
          </a:bodyPr>
          <a:lstStyle/>
          <a:p>
            <a:pPr algn="ctr"/>
            <a:r>
              <a:rPr lang="cs-CZ" sz="3200" b="1" dirty="0" smtClean="0">
                <a:latin typeface="Calibri" pitchFamily="34" charset="0"/>
                <a:cs typeface="Calibri" pitchFamily="34" charset="0"/>
              </a:rPr>
              <a:t>Název </a:t>
            </a:r>
            <a:r>
              <a:rPr lang="cs-CZ" sz="3200" b="1" dirty="0">
                <a:latin typeface="Calibri" pitchFamily="34" charset="0"/>
                <a:cs typeface="Calibri" pitchFamily="34" charset="0"/>
              </a:rPr>
              <a:t>vzdělávacího </a:t>
            </a:r>
            <a:r>
              <a:rPr lang="cs-CZ" sz="3200" b="1" dirty="0" smtClean="0">
                <a:latin typeface="Calibri" pitchFamily="34" charset="0"/>
                <a:cs typeface="Calibri" pitchFamily="34" charset="0"/>
              </a:rPr>
              <a:t>materiálu</a:t>
            </a:r>
            <a:endParaRPr lang="cs-CZ" sz="3200" dirty="0">
              <a:latin typeface="Calibri" pitchFamily="34" charset="0"/>
              <a:cs typeface="Calibri" pitchFamily="34" charset="0"/>
            </a:endParaRPr>
          </a:p>
        </p:txBody>
      </p:sp>
      <p:sp>
        <p:nvSpPr>
          <p:cNvPr id="6" name="TextovéPole 5"/>
          <p:cNvSpPr txBox="1"/>
          <p:nvPr/>
        </p:nvSpPr>
        <p:spPr>
          <a:xfrm>
            <a:off x="88392" y="1593545"/>
            <a:ext cx="9108504" cy="369332"/>
          </a:xfrm>
          <a:prstGeom prst="rect">
            <a:avLst/>
          </a:prstGeom>
          <a:noFill/>
        </p:spPr>
        <p:txBody>
          <a:bodyPr wrap="square" rtlCol="0">
            <a:spAutoFit/>
          </a:bodyPr>
          <a:lstStyle/>
          <a:p>
            <a:pPr algn="ctr"/>
            <a:r>
              <a:rPr lang="cs-CZ" b="1" dirty="0">
                <a:latin typeface="Calibri" pitchFamily="34" charset="0"/>
              </a:rPr>
              <a:t>Vypracoval: Ing. Jméno Příjmení, měsíc 2013</a:t>
            </a:r>
            <a:endParaRPr lang="cs-CZ" dirty="0">
              <a:latin typeface="Calibri" pitchFamily="34" charset="0"/>
              <a:cs typeface="Calibri" pitchFamily="34" charset="0"/>
            </a:endParaRPr>
          </a:p>
        </p:txBody>
      </p:sp>
      <p:graphicFrame>
        <p:nvGraphicFramePr>
          <p:cNvPr id="8" name="Tabulka 7"/>
          <p:cNvGraphicFramePr>
            <a:graphicFrameLocks noGrp="1"/>
          </p:cNvGraphicFramePr>
          <p:nvPr>
            <p:extLst>
              <p:ext uri="{D42A27DB-BD31-4B8C-83A1-F6EECF244321}">
                <p14:modId xmlns:p14="http://schemas.microsoft.com/office/powerpoint/2010/main" val="3665005714"/>
              </p:ext>
            </p:extLst>
          </p:nvPr>
        </p:nvGraphicFramePr>
        <p:xfrm>
          <a:off x="539552" y="2276872"/>
          <a:ext cx="8064896" cy="3254752"/>
        </p:xfrm>
        <a:graphic>
          <a:graphicData uri="http://schemas.openxmlformats.org/drawingml/2006/table">
            <a:tbl>
              <a:tblPr firstRow="1" firstCol="1" bandRow="1">
                <a:tableStyleId>{17292A2E-F333-43FB-9621-5CBBE7FDCDCB}</a:tableStyleId>
              </a:tblPr>
              <a:tblGrid>
                <a:gridCol w="2232248"/>
                <a:gridCol w="5832648"/>
              </a:tblGrid>
              <a:tr h="263787">
                <a:tc>
                  <a:txBody>
                    <a:bodyPr/>
                    <a:lstStyle/>
                    <a:p>
                      <a:pPr>
                        <a:spcAft>
                          <a:spcPts val="0"/>
                        </a:spcAft>
                      </a:pPr>
                      <a:r>
                        <a:rPr lang="cs-CZ" sz="1200" dirty="0" smtClean="0">
                          <a:solidFill>
                            <a:schemeClr val="tx1"/>
                          </a:solidFill>
                          <a:effectLst/>
                          <a:latin typeface="Calibri" pitchFamily="34" charset="0"/>
                          <a:cs typeface="Calibri" pitchFamily="34" charset="0"/>
                        </a:rPr>
                        <a:t>Název školy</a:t>
                      </a:r>
                      <a:endParaRPr lang="cs-CZ" sz="1100" dirty="0">
                        <a:solidFill>
                          <a:schemeClr val="tx1"/>
                        </a:solidFill>
                        <a:effectLst/>
                        <a:latin typeface="Calibri" pitchFamily="34" charset="0"/>
                        <a:ea typeface="Calibri"/>
                        <a:cs typeface="Calibri" pitchFamily="34" charset="0"/>
                      </a:endParaRPr>
                    </a:p>
                  </a:txBody>
                  <a:tcPr marL="68580" marR="68580" marT="0" marB="0"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9CCFF"/>
                    </a:solidFill>
                  </a:tcPr>
                </a:tc>
                <a:tc>
                  <a:txBody>
                    <a:bodyPr/>
                    <a:lstStyle/>
                    <a:p>
                      <a:pPr>
                        <a:spcAft>
                          <a:spcPts val="0"/>
                        </a:spcAft>
                      </a:pPr>
                      <a:r>
                        <a:rPr lang="cs-CZ" sz="1100" dirty="0">
                          <a:solidFill>
                            <a:schemeClr val="tx1"/>
                          </a:solidFill>
                          <a:effectLst/>
                          <a:latin typeface="Calibri" pitchFamily="34" charset="0"/>
                          <a:cs typeface="Calibri" pitchFamily="34" charset="0"/>
                        </a:rPr>
                        <a:t>Obchodní akademie a Střední odborné </a:t>
                      </a:r>
                      <a:r>
                        <a:rPr lang="cs-CZ" sz="1100" dirty="0" smtClean="0">
                          <a:solidFill>
                            <a:schemeClr val="tx1"/>
                          </a:solidFill>
                          <a:effectLst/>
                          <a:latin typeface="Calibri" pitchFamily="34" charset="0"/>
                          <a:cs typeface="Calibri" pitchFamily="34" charset="0"/>
                        </a:rPr>
                        <a:t>učiliště </a:t>
                      </a:r>
                      <a:r>
                        <a:rPr lang="cs-CZ" sz="1100" dirty="0">
                          <a:solidFill>
                            <a:schemeClr val="tx1"/>
                          </a:solidFill>
                          <a:effectLst/>
                          <a:latin typeface="Calibri" pitchFamily="34" charset="0"/>
                          <a:cs typeface="Calibri" pitchFamily="34" charset="0"/>
                        </a:rPr>
                        <a:t>Veselí nad Moravou</a:t>
                      </a:r>
                      <a:endParaRPr lang="cs-CZ" sz="1100" dirty="0">
                        <a:solidFill>
                          <a:schemeClr val="tx1"/>
                        </a:solidFill>
                        <a:effectLst/>
                        <a:latin typeface="Calibri" pitchFamily="34" charset="0"/>
                        <a:ea typeface="Calibri"/>
                        <a:cs typeface="Calibri" pitchFamily="34" charset="0"/>
                      </a:endParaRPr>
                    </a:p>
                  </a:txBody>
                  <a:tcPr marL="68580" marR="68580" marT="0" marB="0"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9CCFF"/>
                    </a:solidFill>
                  </a:tcPr>
                </a:tc>
              </a:tr>
              <a:tr h="298480">
                <a:tc>
                  <a:txBody>
                    <a:bodyPr/>
                    <a:lstStyle/>
                    <a:p>
                      <a:pPr>
                        <a:spcAft>
                          <a:spcPts val="0"/>
                        </a:spcAft>
                      </a:pPr>
                      <a:r>
                        <a:rPr lang="cs-CZ" sz="1200" dirty="0">
                          <a:effectLst/>
                          <a:latin typeface="Calibri" pitchFamily="34" charset="0"/>
                          <a:cs typeface="Calibri" pitchFamily="34" charset="0"/>
                        </a:rPr>
                        <a:t>Název a číslo OP</a:t>
                      </a:r>
                      <a:endParaRPr lang="cs-CZ" sz="1100" dirty="0">
                        <a:effectLst/>
                        <a:latin typeface="Calibri" pitchFamily="34" charset="0"/>
                        <a:ea typeface="Calibri"/>
                        <a:cs typeface="Calibri" pitchFamily="34" charset="0"/>
                      </a:endParaRPr>
                    </a:p>
                  </a:txBody>
                  <a:tcPr marL="68580" marR="68580" marT="0" marB="0"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9CCFF"/>
                    </a:solidFill>
                  </a:tcPr>
                </a:tc>
                <a:tc>
                  <a:txBody>
                    <a:bodyPr/>
                    <a:lstStyle/>
                    <a:p>
                      <a:pPr>
                        <a:spcAft>
                          <a:spcPts val="0"/>
                        </a:spcAft>
                      </a:pPr>
                      <a:r>
                        <a:rPr lang="cs-CZ" sz="1100" dirty="0">
                          <a:effectLst/>
                          <a:latin typeface="Calibri" pitchFamily="34" charset="0"/>
                          <a:cs typeface="Calibri" pitchFamily="34" charset="0"/>
                        </a:rPr>
                        <a:t>OP Vzdělávání pro konkurenceschopnost, CZ 1.5</a:t>
                      </a:r>
                      <a:endParaRPr lang="cs-CZ" sz="1100" dirty="0">
                        <a:effectLst/>
                        <a:latin typeface="Calibri" pitchFamily="34" charset="0"/>
                        <a:ea typeface="Calibri"/>
                        <a:cs typeface="Calibri" pitchFamily="34" charset="0"/>
                      </a:endParaRPr>
                    </a:p>
                  </a:txBody>
                  <a:tcPr marL="68580" marR="68580" marT="0" marB="0"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98480">
                <a:tc>
                  <a:txBody>
                    <a:bodyPr/>
                    <a:lstStyle/>
                    <a:p>
                      <a:pPr>
                        <a:spcAft>
                          <a:spcPts val="0"/>
                        </a:spcAft>
                      </a:pPr>
                      <a:r>
                        <a:rPr lang="cs-CZ" sz="1200" dirty="0">
                          <a:effectLst/>
                          <a:latin typeface="Calibri" pitchFamily="34" charset="0"/>
                          <a:cs typeface="Calibri" pitchFamily="34" charset="0"/>
                        </a:rPr>
                        <a:t>Název šablony klíčové aktivity</a:t>
                      </a:r>
                      <a:endParaRPr lang="cs-CZ" sz="1100" dirty="0">
                        <a:effectLst/>
                        <a:latin typeface="Calibri" pitchFamily="34" charset="0"/>
                        <a:ea typeface="Calibri"/>
                        <a:cs typeface="Calibri" pitchFamily="34" charset="0"/>
                      </a:endParaRPr>
                    </a:p>
                  </a:txBody>
                  <a:tcPr marL="68580" marR="68580" marT="0" marB="0"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9CCFF"/>
                    </a:solidFill>
                  </a:tcPr>
                </a:tc>
                <a:tc>
                  <a:txBody>
                    <a:bodyPr/>
                    <a:lstStyle/>
                    <a:p>
                      <a:pPr>
                        <a:spcAft>
                          <a:spcPts val="0"/>
                        </a:spcAft>
                      </a:pPr>
                      <a:r>
                        <a:rPr lang="cs-CZ" sz="1100" dirty="0">
                          <a:effectLst/>
                          <a:latin typeface="Calibri" pitchFamily="34" charset="0"/>
                          <a:cs typeface="Calibri" pitchFamily="34" charset="0"/>
                        </a:rPr>
                        <a:t>III/2 Zvyšování kvality výuky prostřednictvím </a:t>
                      </a:r>
                      <a:r>
                        <a:rPr lang="cs-CZ" sz="1100" dirty="0" err="1">
                          <a:effectLst/>
                          <a:latin typeface="Calibri" pitchFamily="34" charset="0"/>
                          <a:cs typeface="Calibri" pitchFamily="34" charset="0"/>
                        </a:rPr>
                        <a:t>ICT</a:t>
                      </a:r>
                      <a:endParaRPr lang="cs-CZ" sz="1100" dirty="0">
                        <a:effectLst/>
                        <a:latin typeface="Calibri" pitchFamily="34" charset="0"/>
                        <a:ea typeface="Calibri"/>
                        <a:cs typeface="Calibri" pitchFamily="34" charset="0"/>
                      </a:endParaRPr>
                    </a:p>
                  </a:txBody>
                  <a:tcPr marL="68580" marR="68580" marT="0" marB="0"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374750">
                <a:tc>
                  <a:txBody>
                    <a:bodyPr/>
                    <a:lstStyle/>
                    <a:p>
                      <a:pPr>
                        <a:spcAft>
                          <a:spcPts val="0"/>
                        </a:spcAft>
                      </a:pPr>
                      <a:r>
                        <a:rPr lang="cs-CZ" sz="1200" dirty="0">
                          <a:effectLst/>
                          <a:latin typeface="Calibri"/>
                          <a:ea typeface="Calibri"/>
                          <a:cs typeface="Times New Roman"/>
                        </a:rPr>
                        <a:t>Číslo šablony, sady a materiálu</a:t>
                      </a:r>
                      <a:endParaRPr lang="cs-CZ" sz="1100" dirty="0">
                        <a:effectLst/>
                        <a:latin typeface="Calibri"/>
                        <a:ea typeface="Calibri"/>
                        <a:cs typeface="Times New Roman"/>
                      </a:endParaRPr>
                    </a:p>
                  </a:txBody>
                  <a:tcPr marL="68580" marR="68580" marT="0" marB="0"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9CCFF"/>
                    </a:solidFill>
                  </a:tcPr>
                </a:tc>
                <a:tc>
                  <a:txBody>
                    <a:bodyPr/>
                    <a:lstStyle/>
                    <a:p>
                      <a:pPr>
                        <a:spcAft>
                          <a:spcPts val="0"/>
                        </a:spcAft>
                      </a:pPr>
                      <a:r>
                        <a:rPr lang="cs-CZ" sz="1100" dirty="0">
                          <a:effectLst/>
                          <a:latin typeface="Calibri"/>
                          <a:ea typeface="Calibri"/>
                          <a:cs typeface="Times New Roman"/>
                        </a:rPr>
                        <a:t>III/2_01_01_1</a:t>
                      </a:r>
                    </a:p>
                  </a:txBody>
                  <a:tcPr marL="68580" marR="68580" marT="0" marB="0"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374750">
                <a:tc>
                  <a:txBody>
                    <a:bodyPr/>
                    <a:lstStyle/>
                    <a:p>
                      <a:pPr>
                        <a:spcAft>
                          <a:spcPts val="0"/>
                        </a:spcAft>
                      </a:pPr>
                      <a:r>
                        <a:rPr lang="cs-CZ" sz="1200" b="1" kern="1200" dirty="0" smtClean="0">
                          <a:solidFill>
                            <a:schemeClr val="tx1"/>
                          </a:solidFill>
                          <a:effectLst/>
                          <a:latin typeface="Calibri"/>
                          <a:ea typeface="Calibri"/>
                          <a:cs typeface="Times New Roman"/>
                        </a:rPr>
                        <a:t>Vzdělávací oblast dle </a:t>
                      </a:r>
                      <a:r>
                        <a:rPr lang="cs-CZ" sz="1200" b="1" kern="1200" dirty="0" err="1" smtClean="0">
                          <a:solidFill>
                            <a:schemeClr val="tx1"/>
                          </a:solidFill>
                          <a:effectLst/>
                          <a:latin typeface="Calibri"/>
                          <a:ea typeface="Calibri"/>
                          <a:cs typeface="Times New Roman"/>
                        </a:rPr>
                        <a:t>RVP</a:t>
                      </a:r>
                      <a:endParaRPr lang="cs-CZ" sz="1200" b="1" kern="1200" dirty="0">
                        <a:solidFill>
                          <a:schemeClr val="tx1"/>
                        </a:solidFill>
                        <a:effectLst/>
                        <a:latin typeface="Calibri"/>
                        <a:ea typeface="Calibri"/>
                        <a:cs typeface="Times New Roman"/>
                      </a:endParaRPr>
                    </a:p>
                  </a:txBody>
                  <a:tcPr marL="68580" marR="68580" marT="0" marB="0"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9CCFF"/>
                    </a:solidFill>
                  </a:tcPr>
                </a:tc>
                <a:tc>
                  <a:txBody>
                    <a:bodyPr/>
                    <a:lstStyle/>
                    <a:p>
                      <a:pPr>
                        <a:spcAft>
                          <a:spcPts val="0"/>
                        </a:spcAft>
                      </a:pPr>
                      <a:r>
                        <a:rPr lang="cs-CZ" sz="1100" kern="1200" dirty="0" smtClean="0">
                          <a:solidFill>
                            <a:schemeClr val="tx1"/>
                          </a:solidFill>
                          <a:effectLst/>
                          <a:latin typeface="Calibri"/>
                          <a:ea typeface="Calibri"/>
                          <a:cs typeface="Times New Roman"/>
                        </a:rPr>
                        <a:t>Společenskovědní vzdělávání</a:t>
                      </a:r>
                      <a:endParaRPr lang="cs-CZ" sz="1100" kern="1200" dirty="0">
                        <a:solidFill>
                          <a:schemeClr val="tx1"/>
                        </a:solidFill>
                        <a:effectLst/>
                        <a:latin typeface="Calibri"/>
                        <a:ea typeface="Calibri"/>
                        <a:cs typeface="Times New Roman"/>
                      </a:endParaRPr>
                    </a:p>
                  </a:txBody>
                  <a:tcPr marL="68580" marR="68580" marT="0" marB="0"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374750">
                <a:tc>
                  <a:txBody>
                    <a:bodyPr/>
                    <a:lstStyle/>
                    <a:p>
                      <a:pPr>
                        <a:spcAft>
                          <a:spcPts val="0"/>
                        </a:spcAft>
                      </a:pPr>
                      <a:r>
                        <a:rPr lang="cs-CZ" sz="1200" b="1" kern="1200" dirty="0" smtClean="0">
                          <a:solidFill>
                            <a:schemeClr val="tx1"/>
                          </a:solidFill>
                          <a:effectLst/>
                          <a:latin typeface="Calibri"/>
                          <a:ea typeface="Calibri"/>
                          <a:cs typeface="Times New Roman"/>
                        </a:rPr>
                        <a:t>Tematický celek dle </a:t>
                      </a:r>
                      <a:r>
                        <a:rPr lang="cs-CZ" sz="1200" b="1" kern="1200" dirty="0" err="1" smtClean="0">
                          <a:solidFill>
                            <a:schemeClr val="tx1"/>
                          </a:solidFill>
                          <a:effectLst/>
                          <a:latin typeface="Calibri"/>
                          <a:ea typeface="Calibri"/>
                          <a:cs typeface="Times New Roman"/>
                        </a:rPr>
                        <a:t>ŠVP</a:t>
                      </a:r>
                      <a:endParaRPr lang="cs-CZ" sz="1200" b="1" kern="1200" dirty="0">
                        <a:solidFill>
                          <a:schemeClr val="tx1"/>
                        </a:solidFill>
                        <a:effectLst/>
                        <a:latin typeface="Calibri"/>
                        <a:ea typeface="Calibri"/>
                        <a:cs typeface="Times New Roman"/>
                      </a:endParaRPr>
                    </a:p>
                  </a:txBody>
                  <a:tcPr marL="68580" marR="68580" marT="0" marB="0"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9CC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100" kern="1200" dirty="0" smtClean="0">
                          <a:solidFill>
                            <a:schemeClr val="tx1"/>
                          </a:solidFill>
                          <a:effectLst/>
                          <a:latin typeface="Calibri"/>
                          <a:ea typeface="Calibri"/>
                          <a:cs typeface="Times New Roman"/>
                        </a:rPr>
                        <a:t>Filosofie</a:t>
                      </a:r>
                      <a:endParaRPr lang="cs-CZ" sz="1100" kern="1200" dirty="0">
                        <a:solidFill>
                          <a:schemeClr val="tx1"/>
                        </a:solidFill>
                        <a:effectLst/>
                        <a:latin typeface="Calibri"/>
                        <a:ea typeface="Calibri"/>
                        <a:cs typeface="Times New Roman"/>
                      </a:endParaRPr>
                    </a:p>
                  </a:txBody>
                  <a:tcPr marL="68580" marR="68580" marT="0" marB="0"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374750">
                <a:tc>
                  <a:txBody>
                    <a:bodyPr/>
                    <a:lstStyle/>
                    <a:p>
                      <a:pPr>
                        <a:spcAft>
                          <a:spcPts val="0"/>
                        </a:spcAft>
                      </a:pPr>
                      <a:r>
                        <a:rPr lang="cs-CZ" sz="1200" b="1" kern="1200" dirty="0" smtClean="0">
                          <a:solidFill>
                            <a:schemeClr val="tx1"/>
                          </a:solidFill>
                          <a:effectLst/>
                          <a:latin typeface="Calibri"/>
                          <a:ea typeface="Calibri"/>
                          <a:cs typeface="Times New Roman"/>
                        </a:rPr>
                        <a:t>Předmět, obor, ročník</a:t>
                      </a:r>
                      <a:endParaRPr lang="cs-CZ" sz="1200" b="1" kern="1200" dirty="0">
                        <a:solidFill>
                          <a:schemeClr val="tx1"/>
                        </a:solidFill>
                        <a:effectLst/>
                        <a:latin typeface="Calibri"/>
                        <a:ea typeface="Calibri"/>
                        <a:cs typeface="Times New Roman"/>
                      </a:endParaRPr>
                    </a:p>
                  </a:txBody>
                  <a:tcPr marL="68580" marR="68580" marT="0" marB="0"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9CC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100" kern="1200" dirty="0" smtClean="0">
                          <a:solidFill>
                            <a:schemeClr val="tx1"/>
                          </a:solidFill>
                          <a:effectLst/>
                          <a:latin typeface="Calibri"/>
                          <a:ea typeface="Calibri"/>
                          <a:cs typeface="Times New Roman"/>
                        </a:rPr>
                        <a:t>Nauka o společnosti, Provozní technika, 2. ročník</a:t>
                      </a:r>
                      <a:endParaRPr lang="cs-CZ" sz="1100" kern="1200" dirty="0">
                        <a:solidFill>
                          <a:schemeClr val="tx1"/>
                        </a:solidFill>
                        <a:effectLst/>
                        <a:latin typeface="Calibri"/>
                        <a:ea typeface="Calibri"/>
                        <a:cs typeface="Times New Roman"/>
                      </a:endParaRPr>
                    </a:p>
                  </a:txBody>
                  <a:tcPr marL="68580" marR="68580" marT="0" marB="0"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895005">
                <a:tc>
                  <a:txBody>
                    <a:bodyPr/>
                    <a:lstStyle/>
                    <a:p>
                      <a:pPr>
                        <a:spcAft>
                          <a:spcPts val="0"/>
                        </a:spcAft>
                      </a:pPr>
                      <a:r>
                        <a:rPr lang="cs-CZ" sz="1200" dirty="0">
                          <a:effectLst/>
                          <a:latin typeface="Calibri" pitchFamily="34" charset="0"/>
                          <a:cs typeface="Calibri" pitchFamily="34" charset="0"/>
                        </a:rPr>
                        <a:t>Anotace</a:t>
                      </a:r>
                      <a:endParaRPr lang="cs-CZ" sz="1100" dirty="0">
                        <a:effectLst/>
                        <a:latin typeface="Calibri" pitchFamily="34" charset="0"/>
                        <a:ea typeface="Calibri"/>
                        <a:cs typeface="Calibri" pitchFamily="34" charset="0"/>
                      </a:endParaRPr>
                    </a:p>
                  </a:txBody>
                  <a:tcPr marL="68580" marR="68580" marT="0" marB="0">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99CCFF"/>
                    </a:solidFill>
                  </a:tcPr>
                </a:tc>
                <a:tc>
                  <a:txBody>
                    <a:bodyPr/>
                    <a:lstStyle/>
                    <a:p>
                      <a:pPr algn="just">
                        <a:spcAft>
                          <a:spcPts val="0"/>
                        </a:spcAft>
                      </a:pPr>
                      <a:r>
                        <a:rPr lang="cs-CZ" sz="1100" dirty="0">
                          <a:effectLst/>
                          <a:latin typeface="Calibri" pitchFamily="34" charset="0"/>
                          <a:cs typeface="Calibri" pitchFamily="34" charset="0"/>
                        </a:rPr>
                        <a:t>Zkrátka široko daleko nikde nic, jen zelenkavá tráva, jasně modrá obloha a tři křiklavě barevné pouťové balónky, které se téměř nepozorovatelně pohupují ani ne moc vysoko, ani moc nízko nad zemí. Kdyby pod balónky nebyla sytě zelenkavá tráva, ale třeba suchá silnice či beton, možná by bylo vidět jejich barevné stíny - to jak přes poloprůsvitné barevné balónky prochází ostré sluneční paprsky.</a:t>
                      </a:r>
                      <a:endParaRPr lang="cs-CZ" sz="1100" dirty="0">
                        <a:effectLst/>
                        <a:latin typeface="Calibri" pitchFamily="34" charset="0"/>
                        <a:ea typeface="Calibri"/>
                        <a:cs typeface="Calibri" pitchFamily="34" charset="0"/>
                      </a:endParaRPr>
                    </a:p>
                  </a:txBody>
                  <a:tcPr marL="68580" marR="68580" marT="0" marB="0">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cxnSp>
        <p:nvCxnSpPr>
          <p:cNvPr id="11" name="Přímá spojnice 10"/>
          <p:cNvCxnSpPr/>
          <p:nvPr/>
        </p:nvCxnSpPr>
        <p:spPr>
          <a:xfrm flipV="1">
            <a:off x="509464" y="1579296"/>
            <a:ext cx="8064896" cy="1741"/>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sp>
        <p:nvSpPr>
          <p:cNvPr id="2"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1025" name="obrázek 15" descr="OASOU_Veseli"/>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84712" y="5949280"/>
            <a:ext cx="914400" cy="36195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a:spLocks noChangeArrowheads="1"/>
          </p:cNvSpPr>
          <p:nvPr/>
        </p:nvSpPr>
        <p:spPr bwMode="auto">
          <a:xfrm>
            <a:off x="-21539" y="6298832"/>
            <a:ext cx="917408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Realizátorem tohoto projektu je Obchodní akademie a Střední odborné učiliště Veselí nad Moravou</a:t>
            </a:r>
            <a:endParaRPr kumimoji="0" lang="cs-CZ"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sz="8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Tento projekt je spolufinancován Evropským sociálním fondem a státním rozpočtem České republiky</a:t>
            </a:r>
            <a:endParaRPr kumimoji="0" lang="cs-CZ"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3" name="Obrázek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99792" y="44450"/>
            <a:ext cx="4176464" cy="936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034278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Obdélník 8"/>
          <p:cNvSpPr/>
          <p:nvPr/>
        </p:nvSpPr>
        <p:spPr>
          <a:xfrm>
            <a:off x="755576" y="764704"/>
            <a:ext cx="2775119" cy="369332"/>
          </a:xfrm>
          <a:prstGeom prst="rect">
            <a:avLst/>
          </a:prstGeom>
        </p:spPr>
        <p:txBody>
          <a:bodyPr wrap="none">
            <a:spAutoFit/>
          </a:bodyPr>
          <a:lstStyle/>
          <a:p>
            <a:r>
              <a:rPr lang="cs-CZ" dirty="0"/>
              <a:t>Zde začíná obsah vaší práce</a:t>
            </a:r>
          </a:p>
        </p:txBody>
      </p:sp>
      <p:sp>
        <p:nvSpPr>
          <p:cNvPr id="10" name="Zástupný symbol pro zápatí 9"/>
          <p:cNvSpPr>
            <a:spLocks noGrp="1"/>
          </p:cNvSpPr>
          <p:nvPr>
            <p:ph type="ftr" sz="quarter" idx="11"/>
          </p:nvPr>
        </p:nvSpPr>
        <p:spPr>
          <a:xfrm>
            <a:off x="1763688" y="6208776"/>
            <a:ext cx="6552728" cy="365125"/>
          </a:xfrm>
        </p:spPr>
        <p:txBody>
          <a:bodyPr/>
          <a:lstStyle/>
          <a:p>
            <a:pPr algn="r"/>
            <a:r>
              <a:rPr lang="cs-CZ" sz="1000" b="0" dirty="0" smtClean="0"/>
              <a:t>Autorem materiálu a všech jeho částí, není-li uvedeno jinak, je Mgr. Jméno Příjmení</a:t>
            </a:r>
            <a:endParaRPr lang="cs-CZ" sz="1000" b="0" dirty="0"/>
          </a:p>
        </p:txBody>
      </p:sp>
    </p:spTree>
    <p:extLst>
      <p:ext uri="{BB962C8B-B14F-4D97-AF65-F5344CB8AC3E}">
        <p14:creationId xmlns:p14="http://schemas.microsoft.com/office/powerpoint/2010/main" val="3835821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Zástupný symbol pro zápatí 9"/>
          <p:cNvSpPr>
            <a:spLocks noGrp="1"/>
          </p:cNvSpPr>
          <p:nvPr>
            <p:ph type="ftr" sz="quarter" idx="11"/>
          </p:nvPr>
        </p:nvSpPr>
        <p:spPr>
          <a:xfrm>
            <a:off x="1763688" y="6208776"/>
            <a:ext cx="6552728" cy="365125"/>
          </a:xfrm>
        </p:spPr>
        <p:txBody>
          <a:bodyPr/>
          <a:lstStyle/>
          <a:p>
            <a:pPr algn="r"/>
            <a:r>
              <a:rPr lang="cs-CZ" sz="1000" b="0" dirty="0" smtClean="0"/>
              <a:t>Autorem materiálu a všech jeho částí, není-li uvedeno jinak, je Mgr. Jméno Příjmení</a:t>
            </a:r>
            <a:endParaRPr lang="cs-CZ" sz="1000" b="0" dirty="0"/>
          </a:p>
        </p:txBody>
      </p:sp>
      <p:sp>
        <p:nvSpPr>
          <p:cNvPr id="2" name="Obdélník 1"/>
          <p:cNvSpPr/>
          <p:nvPr/>
        </p:nvSpPr>
        <p:spPr>
          <a:xfrm>
            <a:off x="827584" y="620688"/>
            <a:ext cx="7560840" cy="2677656"/>
          </a:xfrm>
          <a:prstGeom prst="rect">
            <a:avLst/>
          </a:prstGeom>
        </p:spPr>
        <p:txBody>
          <a:bodyPr wrap="square">
            <a:spAutoFit/>
          </a:bodyPr>
          <a:lstStyle/>
          <a:p>
            <a:r>
              <a:rPr lang="cs-CZ" sz="1200" b="1" dirty="0"/>
              <a:t>Jak psát citace – příklady:</a:t>
            </a:r>
            <a:endParaRPr lang="cs-CZ" sz="1200" dirty="0"/>
          </a:p>
          <a:p>
            <a:r>
              <a:rPr lang="cs-CZ" sz="1200" dirty="0"/>
              <a:t>VALENTA, Josef. </a:t>
            </a:r>
            <a:r>
              <a:rPr lang="cs-CZ" sz="1200" i="1" dirty="0"/>
              <a:t>Učíme (se) komunikovat: Metodika komunikace v rámci osobnostní a sociální výchovy</a:t>
            </a:r>
            <a:r>
              <a:rPr lang="cs-CZ" sz="1200" dirty="0"/>
              <a:t>. 1. vyd. Kladno: Občanské sdruženi AISIS, 2005. ISBN 8023945149. Kapitola 2.2, s. 21</a:t>
            </a:r>
            <a:r>
              <a:rPr lang="cs-CZ" sz="1200" dirty="0" smtClean="0"/>
              <a:t>.</a:t>
            </a:r>
          </a:p>
          <a:p>
            <a:endParaRPr lang="cs-CZ" sz="1200" dirty="0"/>
          </a:p>
          <a:p>
            <a:r>
              <a:rPr lang="cs-CZ" sz="1200" dirty="0"/>
              <a:t>DE MAN, Paul. Rétorika </a:t>
            </a:r>
            <a:r>
              <a:rPr lang="cs-CZ" sz="1200" dirty="0" err="1"/>
              <a:t>temporality</a:t>
            </a:r>
            <a:r>
              <a:rPr lang="cs-CZ" sz="1200" dirty="0"/>
              <a:t>. In </a:t>
            </a:r>
            <a:r>
              <a:rPr lang="cs-CZ" sz="1200" i="1" dirty="0"/>
              <a:t>Umění, krása, šeredno: Texty z estetiky 20. století.</a:t>
            </a:r>
            <a:r>
              <a:rPr lang="cs-CZ" sz="1200" dirty="0"/>
              <a:t> ZUSKA, Vlastimil. Praha: Karolinum, 2003. Ironie. s. 117 – 154. ISBN 8024605406. s. 147</a:t>
            </a:r>
            <a:r>
              <a:rPr lang="cs-CZ" sz="1200" dirty="0" smtClean="0"/>
              <a:t>.</a:t>
            </a:r>
          </a:p>
          <a:p>
            <a:endParaRPr lang="cs-CZ" sz="1200" dirty="0"/>
          </a:p>
          <a:p>
            <a:r>
              <a:rPr lang="cs-CZ" sz="1200" dirty="0" err="1"/>
              <a:t>MORKES</a:t>
            </a:r>
            <a:r>
              <a:rPr lang="cs-CZ" sz="1200" dirty="0"/>
              <a:t>, František. Kořeny moderní školy a pedagogiky. </a:t>
            </a:r>
            <a:r>
              <a:rPr lang="cs-CZ" sz="1200" i="1" dirty="0"/>
              <a:t>Učitelské noviny.</a:t>
            </a:r>
            <a:r>
              <a:rPr lang="cs-CZ" sz="1200" dirty="0"/>
              <a:t> 2006, č. 6, s. 16-17. ISSN 01395718.</a:t>
            </a:r>
          </a:p>
          <a:p>
            <a:r>
              <a:rPr lang="cs-CZ" sz="1200" i="1" dirty="0"/>
              <a:t>Lidské tělo 2.0: interaktivní průvodce anatomií lidského těla – odpovídá učivu Základní školy </a:t>
            </a:r>
            <a:r>
              <a:rPr lang="cs-CZ" sz="1200" dirty="0"/>
              <a:t>[CD-ROM]. Praha: </a:t>
            </a:r>
            <a:r>
              <a:rPr lang="cs-CZ" sz="1200" dirty="0" err="1"/>
              <a:t>BSP</a:t>
            </a:r>
            <a:r>
              <a:rPr lang="cs-CZ" sz="1200" dirty="0"/>
              <a:t> Praha s. r. o., 2003 [cit. 2007-12-03]. Adresář: </a:t>
            </a:r>
            <a:r>
              <a:rPr lang="cs-CZ" sz="1200" dirty="0" err="1"/>
              <a:t>QUIZ</a:t>
            </a:r>
            <a:r>
              <a:rPr lang="cs-CZ" sz="1200" dirty="0"/>
              <a:t>/</a:t>
            </a:r>
            <a:r>
              <a:rPr lang="cs-CZ" sz="1200" dirty="0" err="1"/>
              <a:t>ARMS</a:t>
            </a:r>
            <a:r>
              <a:rPr lang="cs-CZ" sz="1200" dirty="0"/>
              <a:t>/qzar0012.png</a:t>
            </a:r>
            <a:r>
              <a:rPr lang="cs-CZ" sz="1200" dirty="0" smtClean="0"/>
              <a:t>.</a:t>
            </a:r>
          </a:p>
          <a:p>
            <a:endParaRPr lang="cs-CZ" sz="1200" dirty="0"/>
          </a:p>
          <a:p>
            <a:r>
              <a:rPr lang="cs-CZ" sz="1200" dirty="0"/>
              <a:t>NEJEZCHLEBOVÁ, Lenka. </a:t>
            </a:r>
            <a:r>
              <a:rPr lang="cs-CZ" sz="1200" i="1" dirty="0"/>
              <a:t>Idnes.cz : Školská reforma: „Při hodině dobrý učitel jen nemele“ </a:t>
            </a:r>
            <a:r>
              <a:rPr lang="cs-CZ" sz="1200" dirty="0"/>
              <a:t>[online]. 26. října 2007 12:21. [cit. 2007-12-03]. Dostupný z WWW: </a:t>
            </a:r>
            <a:r>
              <a:rPr lang="cs-CZ" sz="1200" u="sng" dirty="0">
                <a:hlinkClick r:id="rId2"/>
              </a:rPr>
              <a:t>http://zpravy.idnes.cz/skolska-reforma-pri-hodine-dobry-ucitel-jen-nemele-fs9-/studium.asp?c=A071026_115854_studium_bar</a:t>
            </a:r>
            <a:r>
              <a:rPr lang="cs-CZ" sz="1200" dirty="0"/>
              <a:t> .</a:t>
            </a:r>
          </a:p>
        </p:txBody>
      </p:sp>
    </p:spTree>
    <p:extLst>
      <p:ext uri="{BB962C8B-B14F-4D97-AF65-F5344CB8AC3E}">
        <p14:creationId xmlns:p14="http://schemas.microsoft.com/office/powerpoint/2010/main" val="422853039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38</TotalTime>
  <Words>229</Words>
  <Application>Microsoft Office PowerPoint</Application>
  <PresentationFormat>Předvádění na obrazovce (4:3)</PresentationFormat>
  <Paragraphs>32</Paragraphs>
  <Slides>3</Slides>
  <Notes>0</Notes>
  <HiddenSlides>0</HiddenSlides>
  <MMClips>0</MMClips>
  <ScaleCrop>false</ScaleCrop>
  <HeadingPairs>
    <vt:vector size="4" baseType="variant">
      <vt:variant>
        <vt:lpstr>Motiv</vt:lpstr>
      </vt:variant>
      <vt:variant>
        <vt:i4>1</vt:i4>
      </vt:variant>
      <vt:variant>
        <vt:lpstr>Nadpisy snímků</vt:lpstr>
      </vt:variant>
      <vt:variant>
        <vt:i4>3</vt:i4>
      </vt:variant>
    </vt:vector>
  </HeadingPairs>
  <TitlesOfParts>
    <vt:vector size="4" baseType="lpstr">
      <vt:lpstr>NewsPrint</vt:lpstr>
      <vt:lpstr>Prezentace aplikace PowerPoint</vt:lpstr>
      <vt:lpstr>Prezentace aplikace PowerPoint</vt:lpstr>
      <vt:lpstr>Prezentace aplikace PowerPoint</vt:lpstr>
    </vt:vector>
  </TitlesOfParts>
  <Company>Veselí nad Moravou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Vojáček Karel</dc:creator>
  <cp:lastModifiedBy>PC</cp:lastModifiedBy>
  <cp:revision>11</cp:revision>
  <dcterms:created xsi:type="dcterms:W3CDTF">2012-10-25T09:57:29Z</dcterms:created>
  <dcterms:modified xsi:type="dcterms:W3CDTF">2013-02-08T18:08:15Z</dcterms:modified>
</cp:coreProperties>
</file>