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4"/>
  </p:notesMasterIdLst>
  <p:sldIdLst>
    <p:sldId id="288" r:id="rId5"/>
    <p:sldId id="296" r:id="rId6"/>
    <p:sldId id="274" r:id="rId7"/>
    <p:sldId id="303" r:id="rId8"/>
    <p:sldId id="304" r:id="rId9"/>
    <p:sldId id="289" r:id="rId10"/>
    <p:sldId id="278" r:id="rId11"/>
    <p:sldId id="293" r:id="rId12"/>
    <p:sldId id="292" r:id="rId13"/>
    <p:sldId id="280" r:id="rId14"/>
    <p:sldId id="281" r:id="rId15"/>
    <p:sldId id="302" r:id="rId16"/>
    <p:sldId id="311" r:id="rId17"/>
    <p:sldId id="312" r:id="rId18"/>
    <p:sldId id="315" r:id="rId19"/>
    <p:sldId id="316" r:id="rId20"/>
    <p:sldId id="317" r:id="rId21"/>
    <p:sldId id="318" r:id="rId22"/>
    <p:sldId id="319" r:id="rId23"/>
  </p:sldIdLst>
  <p:sldSz cx="12192000" cy="6858000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FA131-3D46-476E-BB48-20AAAE18D740}" v="21" dt="2022-10-10T11:57:31.669"/>
    <p1510:client id="{5D7D8777-C66D-438C-9725-A5CB87D8C092}" v="1" dt="2022-10-10T11:11:34.918"/>
    <p1510:client id="{F2799636-53C7-43E8-979C-71F31D688F9F}" v="37" dt="2022-10-10T08:00:31.3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60"/>
  </p:normalViewPr>
  <p:slideViewPr>
    <p:cSldViewPr snapToGrid="0">
      <p:cViewPr varScale="1">
        <p:scale>
          <a:sx n="91" d="100"/>
          <a:sy n="91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eissová Eva" userId="faa9aac7-8d1d-4588-b628-33b7b5daeeaa" providerId="ADAL" clId="{19DFA131-3D46-476E-BB48-20AAAE18D740}"/>
    <pc:docChg chg="modSld">
      <pc:chgData name="Preissová Eva" userId="faa9aac7-8d1d-4588-b628-33b7b5daeeaa" providerId="ADAL" clId="{19DFA131-3D46-476E-BB48-20AAAE18D740}" dt="2022-10-10T11:57:31.669" v="80" actId="6549"/>
      <pc:docMkLst>
        <pc:docMk/>
      </pc:docMkLst>
      <pc:sldChg chg="modSp">
        <pc:chgData name="Preissová Eva" userId="faa9aac7-8d1d-4588-b628-33b7b5daeeaa" providerId="ADAL" clId="{19DFA131-3D46-476E-BB48-20AAAE18D740}" dt="2022-10-10T11:54:23.339" v="0" actId="404"/>
        <pc:sldMkLst>
          <pc:docMk/>
          <pc:sldMk cId="404567339" sldId="280"/>
        </pc:sldMkLst>
        <pc:spChg chg="mod">
          <ac:chgData name="Preissová Eva" userId="faa9aac7-8d1d-4588-b628-33b7b5daeeaa" providerId="ADAL" clId="{19DFA131-3D46-476E-BB48-20AAAE18D740}" dt="2022-10-10T11:54:23.339" v="0" actId="404"/>
          <ac:spMkLst>
            <pc:docMk/>
            <pc:sldMk cId="404567339" sldId="280"/>
            <ac:spMk id="3" creationId="{00000000-0000-0000-0000-000000000000}"/>
          </ac:spMkLst>
        </pc:spChg>
      </pc:sldChg>
      <pc:sldChg chg="modSp">
        <pc:chgData name="Preissová Eva" userId="faa9aac7-8d1d-4588-b628-33b7b5daeeaa" providerId="ADAL" clId="{19DFA131-3D46-476E-BB48-20AAAE18D740}" dt="2022-10-10T11:57:31.669" v="80" actId="6549"/>
        <pc:sldMkLst>
          <pc:docMk/>
          <pc:sldMk cId="439056441" sldId="315"/>
        </pc:sldMkLst>
        <pc:spChg chg="mod">
          <ac:chgData name="Preissová Eva" userId="faa9aac7-8d1d-4588-b628-33b7b5daeeaa" providerId="ADAL" clId="{19DFA131-3D46-476E-BB48-20AAAE18D740}" dt="2022-10-10T11:57:31.669" v="80" actId="6549"/>
          <ac:spMkLst>
            <pc:docMk/>
            <pc:sldMk cId="439056441" sldId="315"/>
            <ac:spMk id="3" creationId="{00000000-0000-0000-0000-000000000000}"/>
          </ac:spMkLst>
        </pc:spChg>
      </pc:sldChg>
      <pc:sldChg chg="modSp mod">
        <pc:chgData name="Preissová Eva" userId="faa9aac7-8d1d-4588-b628-33b7b5daeeaa" providerId="ADAL" clId="{19DFA131-3D46-476E-BB48-20AAAE18D740}" dt="2022-10-10T11:56:51.790" v="60" actId="6549"/>
        <pc:sldMkLst>
          <pc:docMk/>
          <pc:sldMk cId="4117985537" sldId="316"/>
        </pc:sldMkLst>
        <pc:spChg chg="mod">
          <ac:chgData name="Preissová Eva" userId="faa9aac7-8d1d-4588-b628-33b7b5daeeaa" providerId="ADAL" clId="{19DFA131-3D46-476E-BB48-20AAAE18D740}" dt="2022-10-10T11:56:51.790" v="60" actId="6549"/>
          <ac:spMkLst>
            <pc:docMk/>
            <pc:sldMk cId="4117985537" sldId="316"/>
            <ac:spMk id="6" creationId="{1970BB27-4C58-2BD6-3BA3-D62456BBC50D}"/>
          </ac:spMkLst>
        </pc:spChg>
      </pc:sldChg>
      <pc:sldChg chg="modSp mod">
        <pc:chgData name="Preissová Eva" userId="faa9aac7-8d1d-4588-b628-33b7b5daeeaa" providerId="ADAL" clId="{19DFA131-3D46-476E-BB48-20AAAE18D740}" dt="2022-10-10T11:56:13.403" v="23" actId="1076"/>
        <pc:sldMkLst>
          <pc:docMk/>
          <pc:sldMk cId="1800448488" sldId="317"/>
        </pc:sldMkLst>
        <pc:spChg chg="mod">
          <ac:chgData name="Preissová Eva" userId="faa9aac7-8d1d-4588-b628-33b7b5daeeaa" providerId="ADAL" clId="{19DFA131-3D46-476E-BB48-20AAAE18D740}" dt="2022-10-10T11:56:13.403" v="23" actId="1076"/>
          <ac:spMkLst>
            <pc:docMk/>
            <pc:sldMk cId="1800448488" sldId="317"/>
            <ac:spMk id="6" creationId="{D6DA737D-C41A-0438-AAE6-89A3568B8859}"/>
          </ac:spMkLst>
        </pc:spChg>
      </pc:sldChg>
    </pc:docChg>
  </pc:docChgLst>
  <pc:docChgLst>
    <pc:chgData name="Němčanský Jan" userId="bd477a52-0d60-4d55-9956-1a3c7744ece4" providerId="ADAL" clId="{5D7D8777-C66D-438C-9725-A5CB87D8C092}"/>
    <pc:docChg chg="custSel modSld">
      <pc:chgData name="Němčanský Jan" userId="bd477a52-0d60-4d55-9956-1a3c7744ece4" providerId="ADAL" clId="{5D7D8777-C66D-438C-9725-A5CB87D8C092}" dt="2022-10-10T11:12:01.926" v="9" actId="115"/>
      <pc:docMkLst>
        <pc:docMk/>
      </pc:docMkLst>
      <pc:sldChg chg="modSp mod">
        <pc:chgData name="Němčanský Jan" userId="bd477a52-0d60-4d55-9956-1a3c7744ece4" providerId="ADAL" clId="{5D7D8777-C66D-438C-9725-A5CB87D8C092}" dt="2022-10-10T11:10:45.890" v="0" actId="20577"/>
        <pc:sldMkLst>
          <pc:docMk/>
          <pc:sldMk cId="1560721881" sldId="288"/>
        </pc:sldMkLst>
        <pc:spChg chg="mod">
          <ac:chgData name="Němčanský Jan" userId="bd477a52-0d60-4d55-9956-1a3c7744ece4" providerId="ADAL" clId="{5D7D8777-C66D-438C-9725-A5CB87D8C092}" dt="2022-10-10T11:10:45.890" v="0" actId="20577"/>
          <ac:spMkLst>
            <pc:docMk/>
            <pc:sldMk cId="1560721881" sldId="288"/>
            <ac:spMk id="3" creationId="{00000000-0000-0000-0000-000000000000}"/>
          </ac:spMkLst>
        </pc:spChg>
      </pc:sldChg>
      <pc:sldChg chg="modSp mod">
        <pc:chgData name="Němčanský Jan" userId="bd477a52-0d60-4d55-9956-1a3c7744ece4" providerId="ADAL" clId="{5D7D8777-C66D-438C-9725-A5CB87D8C092}" dt="2022-10-10T11:12:01.926" v="9" actId="115"/>
        <pc:sldMkLst>
          <pc:docMk/>
          <pc:sldMk cId="2085366969" sldId="319"/>
        </pc:sldMkLst>
        <pc:graphicFrameChg chg="modGraphic">
          <ac:chgData name="Němčanský Jan" userId="bd477a52-0d60-4d55-9956-1a3c7744ece4" providerId="ADAL" clId="{5D7D8777-C66D-438C-9725-A5CB87D8C092}" dt="2022-10-10T11:12:01.926" v="9" actId="115"/>
          <ac:graphicFrameMkLst>
            <pc:docMk/>
            <pc:sldMk cId="2085366969" sldId="319"/>
            <ac:graphicFrameMk id="8" creationId="{AEE8F848-20BC-35C2-BC6B-BE9711E4BEE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3C56D-D2E2-47F6-A450-5CFD575A4301}" type="datetimeFigureOut">
              <a:rPr lang="cs-CZ" smtClean="0"/>
              <a:t>3.11.2022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148F9-15BB-4CB7-8C79-565B0C713B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07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Obdélník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bdélník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72A41F-BD2E-4609-93D2-A0B7BD9A80F0}" type="datetime1">
              <a:rPr lang="cs-CZ" smtClean="0"/>
              <a:t>3.11.2022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087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675C-0041-4640-AB07-5A7FD1956C8D}" type="datetime1">
              <a:rPr lang="cs-CZ" smtClean="0"/>
              <a:t>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62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D4FC52F-113E-4CB5-96E3-F69F291C6B50}" type="datetime1">
              <a:rPr lang="cs-CZ" smtClean="0"/>
              <a:t>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bdélník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bdélník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388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98BB-F463-4B63-905B-47FE1AE016B7}" type="datetime1">
              <a:rPr lang="cs-CZ" smtClean="0"/>
              <a:t>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786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bdélník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A40B-2AE5-4F11-9A65-DB91FCCBA74E}" type="datetime1">
              <a:rPr lang="cs-CZ" smtClean="0"/>
              <a:t>3.11.2022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150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B7569D-2186-4D4D-976D-274653C8D5E7}" type="datetime1">
              <a:rPr lang="cs-CZ" smtClean="0"/>
              <a:t>3.11.2022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21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B63AAA-AFA2-40EE-98B9-B2655EB7526B}" type="datetime1">
              <a:rPr lang="cs-CZ" smtClean="0"/>
              <a:t>3.11.2022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8098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C0E3-ECEE-47B8-B19A-B5EBB5F01748}" type="datetime1">
              <a:rPr lang="cs-CZ" smtClean="0"/>
              <a:t>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59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E62-4AEA-4431-BCCE-23A861908707}" type="datetime1">
              <a:rPr lang="cs-CZ" smtClean="0"/>
              <a:t>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55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F9F0-6622-48B0-8E3F-2D2CB870FFE0}" type="datetime1">
              <a:rPr lang="cs-CZ" smtClean="0"/>
              <a:t>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8654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bdélník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Obdélník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AD54B0F-E146-4D39-B37E-30E5D3C3BDD4}" type="datetime1">
              <a:rPr lang="cs-CZ" smtClean="0"/>
              <a:t>3.11.2022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39594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5D2FF4-4923-4591-9350-3202D234087F}" type="datetime1">
              <a:rPr lang="cs-CZ" smtClean="0"/>
              <a:t>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bdélník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575422-06C6-41A1-997C-1A3C2C57D0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87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ergie.kr-jihomoravsky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mk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3695" y="2930444"/>
            <a:ext cx="11874919" cy="2527773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/>
            </a:r>
            <a:br>
              <a:rPr lang="cs-CZ" altLang="cs-CZ" b="1" dirty="0">
                <a:solidFill>
                  <a:schemeClr val="tx1"/>
                </a:solidFill>
              </a:rPr>
            </a:br>
            <a:r>
              <a:rPr lang="cs-CZ" altLang="cs-CZ" b="1" dirty="0">
                <a:solidFill>
                  <a:schemeClr val="tx1"/>
                </a:solidFill>
              </a:rPr>
              <a:t/>
            </a:r>
            <a:br>
              <a:rPr lang="cs-CZ" altLang="cs-CZ" b="1" dirty="0">
                <a:solidFill>
                  <a:schemeClr val="tx1"/>
                </a:solidFill>
              </a:rPr>
            </a:br>
            <a:r>
              <a:rPr lang="cs-CZ" altLang="cs-CZ" b="1" dirty="0">
                <a:solidFill>
                  <a:schemeClr val="accent2"/>
                </a:solidFill>
              </a:rPr>
              <a:t>SYSTÉM managementu </a:t>
            </a:r>
            <a:br>
              <a:rPr lang="cs-CZ" altLang="cs-CZ" b="1" dirty="0">
                <a:solidFill>
                  <a:schemeClr val="accent2"/>
                </a:solidFill>
              </a:rPr>
            </a:br>
            <a:r>
              <a:rPr lang="cs-CZ" altLang="cs-CZ" b="1" dirty="0">
                <a:solidFill>
                  <a:schemeClr val="accent2"/>
                </a:solidFill>
              </a:rPr>
              <a:t>hospodaření s energií (</a:t>
            </a:r>
            <a:r>
              <a:rPr lang="cs-CZ" altLang="cs-CZ" b="1" dirty="0" err="1">
                <a:solidFill>
                  <a:schemeClr val="accent2"/>
                </a:solidFill>
              </a:rPr>
              <a:t>E</a:t>
            </a:r>
            <a:r>
              <a:rPr lang="cs-CZ" altLang="cs-CZ" b="1" cap="none" dirty="0" err="1">
                <a:solidFill>
                  <a:schemeClr val="accent2"/>
                </a:solidFill>
              </a:rPr>
              <a:t>n</a:t>
            </a:r>
            <a:r>
              <a:rPr lang="cs-CZ" altLang="cs-CZ" b="1" dirty="0" err="1">
                <a:solidFill>
                  <a:schemeClr val="accent2"/>
                </a:solidFill>
              </a:rPr>
              <a:t>MS</a:t>
            </a:r>
            <a:r>
              <a:rPr lang="cs-CZ" altLang="cs-CZ" b="1" dirty="0">
                <a:solidFill>
                  <a:schemeClr val="accent2"/>
                </a:solidFill>
              </a:rPr>
              <a:t>) </a:t>
            </a:r>
            <a:br>
              <a:rPr lang="cs-CZ" altLang="cs-CZ" b="1" dirty="0">
                <a:solidFill>
                  <a:schemeClr val="accent2"/>
                </a:solidFill>
              </a:rPr>
            </a:br>
            <a:r>
              <a:rPr lang="cs-CZ" altLang="cs-CZ" b="1" dirty="0">
                <a:solidFill>
                  <a:schemeClr val="accent2"/>
                </a:solidFill>
              </a:rPr>
              <a:t> JMK</a:t>
            </a:r>
            <a:r>
              <a:rPr lang="cs-CZ" altLang="cs-CZ" b="1" dirty="0">
                <a:solidFill>
                  <a:schemeClr val="tx1"/>
                </a:solidFill>
              </a:rPr>
              <a:t/>
            </a:r>
            <a:br>
              <a:rPr lang="cs-CZ" altLang="cs-CZ" b="1" dirty="0">
                <a:solidFill>
                  <a:schemeClr val="tx1"/>
                </a:solidFill>
              </a:rPr>
            </a:br>
            <a:r>
              <a:rPr lang="cs-CZ" altLang="cs-CZ" sz="1600" b="1" dirty="0">
                <a:solidFill>
                  <a:schemeClr val="tx1"/>
                </a:solidFill>
              </a:rPr>
              <a:t/>
            </a:r>
            <a:br>
              <a:rPr lang="cs-CZ" altLang="cs-CZ" sz="1600" b="1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2614" y="6032685"/>
            <a:ext cx="8849386" cy="74516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Vzdělávání pověřených pracovníků příspěvkových organizací JMK  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Energetický management a možnosti úspory energií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04" y="340577"/>
            <a:ext cx="1942663" cy="1561173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894191" y="6174435"/>
            <a:ext cx="838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2022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92EA3AA-C1B7-42C4-B8AF-D6B468015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4489" y="263457"/>
            <a:ext cx="252412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21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264" y="104361"/>
            <a:ext cx="10871200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managementu hospodaření s energií</a:t>
            </a:r>
            <a:endParaRPr lang="cs-CZ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27257" y="1949659"/>
            <a:ext cx="10871200" cy="4495800"/>
          </a:xfrm>
        </p:spPr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Nízkonákladová opatření</a:t>
            </a:r>
          </a:p>
          <a:p>
            <a:endParaRPr lang="cs-CZ" sz="1000" dirty="0"/>
          </a:p>
          <a:p>
            <a:endParaRPr lang="cs-CZ" sz="1000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bg1"/>
                </a:solidFill>
              </a:rPr>
              <a:t>zregulování otopných soustav, instalace TRV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bg1"/>
                </a:solidFill>
              </a:rPr>
              <a:t>frekvenční měniče oběhových čerpadel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bg1"/>
                </a:solidFill>
              </a:rPr>
              <a:t>instalace venkovních žaluzií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bg1"/>
                </a:solidFill>
              </a:rPr>
              <a:t>výměna osvětlení (za LED)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bg1"/>
                </a:solidFill>
              </a:rPr>
              <a:t>spínací hodiny, světelná a pohybová čidla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bg1"/>
                </a:solidFill>
              </a:rPr>
              <a:t>…atd.</a:t>
            </a:r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7161B57-0E44-421B-8EA6-5822F6E39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920D20-A1FF-4378-67D3-29368DB4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6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04361"/>
            <a:ext cx="10871200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managementu hospodaření s energií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11200" y="1825859"/>
            <a:ext cx="10871200" cy="449580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Vysokonákladová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 opatření </a:t>
            </a:r>
          </a:p>
          <a:p>
            <a:pPr lvl="1"/>
            <a:endParaRPr lang="cs-CZ" sz="1000" dirty="0">
              <a:solidFill>
                <a:schemeClr val="bg1"/>
              </a:solidFill>
            </a:endParaRP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zlepšení tepelně technických vlastností obálky budovy</a:t>
            </a:r>
          </a:p>
          <a:p>
            <a:pPr marL="685800" lvl="2" indent="0">
              <a:buNone/>
            </a:pPr>
            <a:r>
              <a:rPr lang="cs-CZ" dirty="0">
                <a:solidFill>
                  <a:schemeClr val="bg1"/>
                </a:solidFill>
              </a:rPr>
              <a:t>- zateplení obvodového pláště</a:t>
            </a:r>
          </a:p>
          <a:p>
            <a:pPr marL="685800" lvl="2" indent="0">
              <a:buNone/>
            </a:pPr>
            <a:r>
              <a:rPr lang="cs-CZ" dirty="0">
                <a:solidFill>
                  <a:schemeClr val="bg1"/>
                </a:solidFill>
              </a:rPr>
              <a:t>- výměna výplní (okna, dveře)</a:t>
            </a:r>
          </a:p>
          <a:p>
            <a:pPr marL="685800" lvl="2" indent="0">
              <a:buNone/>
            </a:pPr>
            <a:r>
              <a:rPr lang="cs-CZ" dirty="0">
                <a:solidFill>
                  <a:schemeClr val="bg1"/>
                </a:solidFill>
              </a:rPr>
              <a:t>- zateplení střechy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rekuperace vzduchotechniky, větrání s rekuperací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rekonstrukce (výměna) zdroje tepla, využití alternativních zdrojů, např.: tepelná čerpadla, fotovoltaika, solární panely na ohřev vody…atd.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rekonstrukce (výměna) rozvodů a tepelných zdrojů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Využití alternativních zdrojů energie (např.: tepelná čerpadla, FVE…)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…atd.</a:t>
            </a:r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FFA2C9-8AB5-408D-8776-1A654612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6FC4FF-2B80-2E4B-2F05-11B32204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93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04361"/>
            <a:ext cx="10871200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managementu hospodaření s energií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18783" y="1720523"/>
            <a:ext cx="11751042" cy="484737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Doporučení:  </a:t>
            </a:r>
          </a:p>
          <a:p>
            <a:pPr lvl="1"/>
            <a:endParaRPr lang="cs-CZ" sz="1000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Řídit se příručkou:  </a:t>
            </a:r>
          </a:p>
          <a:p>
            <a:pPr marL="685800" lvl="2" indent="0">
              <a:buNone/>
            </a:pPr>
            <a:r>
              <a:rPr lang="cs-CZ" b="1" dirty="0">
                <a:solidFill>
                  <a:schemeClr val="bg1"/>
                </a:solidFill>
              </a:rPr>
              <a:t>    77/INA-VOK Příručka systému managementu hospodaření s energií 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cs-CZ" b="1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Mít průběžně aktualizované měsíční záznamy spotřeb energií a vody v </a:t>
            </a:r>
            <a:r>
              <a:rPr lang="cs-CZ" b="1" dirty="0">
                <a:solidFill>
                  <a:schemeClr val="bg1"/>
                </a:solidFill>
              </a:rPr>
              <a:t>RED</a:t>
            </a:r>
            <a:r>
              <a:rPr lang="cs-CZ" dirty="0">
                <a:solidFill>
                  <a:schemeClr val="bg1"/>
                </a:solidFill>
              </a:rPr>
              <a:t>,</a:t>
            </a:r>
          </a:p>
          <a:p>
            <a:pPr marL="685800" lvl="2" indent="0">
              <a:buNone/>
            </a:pPr>
            <a:r>
              <a:rPr lang="cs-CZ" dirty="0">
                <a:solidFill>
                  <a:schemeClr val="bg1"/>
                </a:solidFill>
              </a:rPr>
              <a:t>    umět základní ovládání energetické databáze </a:t>
            </a:r>
            <a:r>
              <a:rPr lang="cs-CZ" b="1" dirty="0">
                <a:solidFill>
                  <a:schemeClr val="bg1"/>
                </a:solidFill>
              </a:rPr>
              <a:t>RED 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cs-CZ" b="1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Být připraveni na energetické audity (interní/externí)</a:t>
            </a:r>
          </a:p>
          <a:p>
            <a:pPr marL="685800" lvl="2" indent="0">
              <a:buNone/>
            </a:pPr>
            <a:r>
              <a:rPr lang="cs-CZ" dirty="0">
                <a:solidFill>
                  <a:schemeClr val="bg1"/>
                </a:solidFill>
              </a:rPr>
              <a:t>   Potřebné najdete:	</a:t>
            </a:r>
            <a:r>
              <a:rPr lang="cs-CZ" u="sng" dirty="0">
                <a:hlinkClick r:id="rId2"/>
              </a:rPr>
              <a:t>https://energie.kr-jihomoravsky.cz</a:t>
            </a:r>
            <a:endParaRPr lang="cs-CZ" u="sng" dirty="0"/>
          </a:p>
          <a:p>
            <a:pPr marL="685800" lvl="2" indent="0">
              <a:buNone/>
            </a:pPr>
            <a:r>
              <a:rPr lang="cs-CZ" dirty="0">
                <a:solidFill>
                  <a:schemeClr val="bg1"/>
                </a:solidFill>
              </a:rPr>
              <a:t>   			Vzdělávání </a:t>
            </a:r>
            <a:r>
              <a:rPr lang="cs-CZ" dirty="0" err="1">
                <a:solidFill>
                  <a:schemeClr val="bg1"/>
                </a:solidFill>
              </a:rPr>
              <a:t>EnMS</a:t>
            </a:r>
            <a:endParaRPr lang="cs-CZ" dirty="0">
              <a:solidFill>
                <a:schemeClr val="bg1"/>
              </a:solidFill>
            </a:endParaRPr>
          </a:p>
          <a:p>
            <a:pPr marL="365760" lvl="1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FFA2C9-8AB5-408D-8776-1A654612F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BA5436-8895-B61F-345D-7F0EF996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75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04361"/>
            <a:ext cx="10871200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Energetická databáze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18783" y="1720523"/>
            <a:ext cx="11751042" cy="4847377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cs-CZ" sz="1000" dirty="0">
              <a:solidFill>
                <a:schemeClr val="bg1"/>
              </a:solidFill>
            </a:endParaRPr>
          </a:p>
          <a:p>
            <a:pPr marL="365760" lvl="1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FFA2C9-8AB5-408D-8776-1A654612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BA5436-8895-B61F-345D-7F0EF996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68A390D-8C39-F18B-CCE6-239B48DC89C3}"/>
              </a:ext>
            </a:extLst>
          </p:cNvPr>
          <p:cNvSpPr txBox="1"/>
          <p:nvPr/>
        </p:nvSpPr>
        <p:spPr>
          <a:xfrm>
            <a:off x="982745" y="2324874"/>
            <a:ext cx="609442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Základní plocha databáze RED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 </a:t>
            </a:r>
          </a:p>
          <a:p>
            <a:r>
              <a:rPr lang="cs-CZ" sz="2400" dirty="0">
                <a:solidFill>
                  <a:schemeClr val="bg1"/>
                </a:solidFill>
              </a:rPr>
              <a:t>Po přihlášení uživatele se zobrazí tato plocha, která na každém řádku</a:t>
            </a:r>
          </a:p>
          <a:p>
            <a:r>
              <a:rPr lang="cs-CZ" sz="2400" dirty="0">
                <a:solidFill>
                  <a:schemeClr val="bg1"/>
                </a:solidFill>
              </a:rPr>
              <a:t>poskytuje řadu důležitých </a:t>
            </a:r>
          </a:p>
          <a:p>
            <a:r>
              <a:rPr lang="cs-CZ" sz="2400" dirty="0">
                <a:solidFill>
                  <a:schemeClr val="bg1"/>
                </a:solidFill>
              </a:rPr>
              <a:t>a potřebných informací,</a:t>
            </a:r>
          </a:p>
          <a:p>
            <a:r>
              <a:rPr lang="cs-CZ" sz="2400" dirty="0">
                <a:solidFill>
                  <a:schemeClr val="bg1"/>
                </a:solidFill>
              </a:rPr>
              <a:t>které potřebuje znát, jak ředitel, </a:t>
            </a:r>
          </a:p>
          <a:p>
            <a:r>
              <a:rPr lang="cs-CZ" sz="2400" dirty="0">
                <a:solidFill>
                  <a:schemeClr val="bg1"/>
                </a:solidFill>
              </a:rPr>
              <a:t>tak i pověřený pracovník  </a:t>
            </a:r>
            <a:r>
              <a:rPr lang="cs-CZ" sz="2400" dirty="0" err="1">
                <a:solidFill>
                  <a:schemeClr val="bg1"/>
                </a:solidFill>
              </a:rPr>
              <a:t>EnMS</a:t>
            </a:r>
            <a:r>
              <a:rPr lang="cs-CZ" sz="2400" dirty="0">
                <a:solidFill>
                  <a:schemeClr val="bg1"/>
                </a:solidFill>
              </a:rPr>
              <a:t>,</a:t>
            </a:r>
          </a:p>
          <a:p>
            <a:r>
              <a:rPr lang="cs-CZ" sz="2400" dirty="0">
                <a:solidFill>
                  <a:schemeClr val="bg1"/>
                </a:solidFill>
              </a:rPr>
              <a:t>každé příspěvkové organizace.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6BADE-4C14-2054-CDB2-E8487E759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2210" y="2022810"/>
            <a:ext cx="3275200" cy="433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2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04361"/>
            <a:ext cx="10871200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Energetická databáze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37614" y="3049702"/>
            <a:ext cx="7238297" cy="351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Udržuje v energetické databázi JMK (RED):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stále aktuální informace o příspěvkové organizaci (osobách, budovách, odběrných místech…)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Provádí nebo zajišťuje vlastní odečty energií a vody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Zapisuje data o spotřebě jednotlivých energií a vody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Zapisuje získaná energetická data objektů (PENB)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Zapisuje fakturační údaje a změny odběrných míst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Zapisuje spotřeby médií do „Měřícího plánu“</a:t>
            </a:r>
          </a:p>
          <a:p>
            <a:pPr marL="365760" lvl="1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FFA2C9-8AB5-408D-8776-1A654612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BA5436-8895-B61F-345D-7F0EF996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14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4B93DDD-2945-B26D-5775-61F06B560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91" y="2674463"/>
            <a:ext cx="1994970" cy="2472757"/>
          </a:xfrm>
          <a:prstGeom prst="rect">
            <a:avLst/>
          </a:prstGeom>
        </p:spPr>
      </p:pic>
      <p:pic>
        <p:nvPicPr>
          <p:cNvPr id="8" name="Picture 2" descr="https://energie.kr-jihomoravsky.cz/img/icon-visits.png">
            <a:extLst>
              <a:ext uri="{FF2B5EF4-FFF2-40B4-BE49-F238E27FC236}">
                <a16:creationId xmlns:a16="http://schemas.microsoft.com/office/drawing/2014/main" id="{6B88CECF-A502-41AC-F107-17617022F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970" y="2039147"/>
            <a:ext cx="1570577" cy="157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45379D0-BD0C-D499-A0DD-74510744CF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9037" y="3927821"/>
            <a:ext cx="1690362" cy="1851656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25366C27-86E4-7CB4-A0B4-E8FAD69B4DCE}"/>
              </a:ext>
            </a:extLst>
          </p:cNvPr>
          <p:cNvSpPr txBox="1"/>
          <p:nvPr/>
        </p:nvSpPr>
        <p:spPr>
          <a:xfrm>
            <a:off x="4828881" y="1936457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Povinnosti pověřeného pracovníka za  </a:t>
            </a:r>
            <a:r>
              <a:rPr lang="cs-CZ" sz="2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EnMS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 příspěvkové organizaci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283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04361"/>
            <a:ext cx="10871200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Doporučení šetření s energií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375939" y="1821421"/>
            <a:ext cx="9276349" cy="48473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300" b="1" dirty="0">
                <a:solidFill>
                  <a:schemeClr val="accent2">
                    <a:lumMod val="75000"/>
                  </a:schemeClr>
                </a:solidFill>
              </a:rPr>
              <a:t>Osvětlení:</a:t>
            </a:r>
          </a:p>
          <a:p>
            <a:r>
              <a:rPr lang="cs-CZ" sz="2400" dirty="0">
                <a:solidFill>
                  <a:schemeClr val="bg1"/>
                </a:solidFill>
              </a:rPr>
              <a:t>vypínání osvětlení v nevyužívaných prostorách</a:t>
            </a:r>
            <a:endParaRPr lang="cs-CZ" sz="24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nastavení čidel pohybu na chodbách, toaletách</a:t>
            </a:r>
            <a:endParaRPr lang="cs-CZ" sz="24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vypínání venkovního osvětlení (nastavení soumrakových čidel, světelných poutačů atd.)</a:t>
            </a:r>
            <a:endParaRPr lang="cs-CZ" sz="24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zhasínání v hygienických prostorech</a:t>
            </a:r>
            <a:endParaRPr lang="cs-CZ" sz="24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vypínání osvětlení při dostatku slunečního světla</a:t>
            </a:r>
          </a:p>
          <a:p>
            <a:r>
              <a:rPr lang="cs-CZ" sz="2400" dirty="0">
                <a:solidFill>
                  <a:schemeClr val="bg1"/>
                </a:solidFill>
              </a:rPr>
              <a:t>umožnění volného vstupu slunečního světla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300" b="1" dirty="0">
                <a:solidFill>
                  <a:schemeClr val="accent2">
                    <a:lumMod val="75000"/>
                  </a:schemeClr>
                </a:solidFill>
              </a:rPr>
              <a:t>Klimatizace:</a:t>
            </a:r>
          </a:p>
          <a:p>
            <a:r>
              <a:rPr lang="cs-CZ" sz="2400" dirty="0">
                <a:solidFill>
                  <a:schemeClr val="bg1"/>
                </a:solidFill>
              </a:rPr>
              <a:t>zamezení neřízeného větrání</a:t>
            </a:r>
          </a:p>
          <a:p>
            <a:r>
              <a:rPr lang="cs-CZ" sz="2400" dirty="0">
                <a:solidFill>
                  <a:schemeClr val="bg1"/>
                </a:solidFill>
              </a:rPr>
              <a:t>předchlazování prostor v noci</a:t>
            </a:r>
          </a:p>
          <a:p>
            <a:r>
              <a:rPr lang="cs-CZ" sz="2400">
                <a:solidFill>
                  <a:schemeClr val="bg1"/>
                </a:solidFill>
              </a:rPr>
              <a:t>nastavení </a:t>
            </a:r>
            <a:r>
              <a:rPr lang="cs-CZ" sz="2400" dirty="0">
                <a:solidFill>
                  <a:schemeClr val="bg1"/>
                </a:solidFill>
              </a:rPr>
              <a:t>útlumů v době mimo využívání prostor</a:t>
            </a:r>
          </a:p>
          <a:p>
            <a:r>
              <a:rPr lang="cs-CZ" sz="2400">
                <a:solidFill>
                  <a:schemeClr val="bg1"/>
                </a:solidFill>
              </a:rPr>
              <a:t>nastavení </a:t>
            </a:r>
            <a:r>
              <a:rPr lang="cs-CZ" sz="2400" dirty="0">
                <a:solidFill>
                  <a:schemeClr val="bg1"/>
                </a:solidFill>
              </a:rPr>
              <a:t>teploty (max. o 5 °C nižší teplota, než je venkovní teplota)</a:t>
            </a:r>
          </a:p>
          <a:p>
            <a:pPr marL="365760" lvl="1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FFA2C9-8AB5-408D-8776-1A654612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BA5436-8895-B61F-345D-7F0EF996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05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04361"/>
            <a:ext cx="10871200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Doporučení šetření s energií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FFA2C9-8AB5-408D-8776-1A654612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BA5436-8895-B61F-345D-7F0EF996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970BB27-4C58-2BD6-3BA3-D62456BBC50D}"/>
              </a:ext>
            </a:extLst>
          </p:cNvPr>
          <p:cNvSpPr txBox="1"/>
          <p:nvPr/>
        </p:nvSpPr>
        <p:spPr>
          <a:xfrm>
            <a:off x="311085" y="1966698"/>
            <a:ext cx="11538407" cy="4219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Vytápění: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zavírání dveří vytápěných místností a vstupních dveří do budov 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zamezení nadměrnému větrání okny a dveřmi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nepřetápět prostory-udržovat teplotu v daných prostorech na přiměřené úrovni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cs-CZ" sz="2000" dirty="0">
                <a:solidFill>
                  <a:schemeClr val="bg1"/>
                </a:solidFill>
              </a:rPr>
              <a:t>    (zvýšení teploty v prostorech o 1 °C znamená zvýšení nákladů na vytápění o cca 6 %)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nastavit teplotu vytápění blíže k prahovým minimálním hodnotám, nastavení nižších teplot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na pracovištích v budovách úřadu JMK a organizací spravovaných JMK dle návrhu vyhlášky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zamezení mechanického zastínění výustí systému teplovzdušného vytápění a klimatizace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dodržovat a provádět útlum vytápění v nočních hodinách a zejména v době nepřítomnosti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cs-CZ" sz="2000" dirty="0">
                <a:solidFill>
                  <a:schemeClr val="bg1"/>
                </a:solidFill>
              </a:rPr>
              <a:t>     uživatelů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nevyužívat v žádném případě doplňkové způsoby vytápění a klimatizace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cs-CZ" sz="2000" dirty="0">
                <a:solidFill>
                  <a:schemeClr val="bg1"/>
                </a:solidFill>
              </a:rPr>
              <a:t>    (přímotopy, ventilátory, klimatizace s možností přitápění aj.)</a:t>
            </a:r>
          </a:p>
        </p:txBody>
      </p:sp>
    </p:spTree>
    <p:extLst>
      <p:ext uri="{BB962C8B-B14F-4D97-AF65-F5344CB8AC3E}">
        <p14:creationId xmlns:p14="http://schemas.microsoft.com/office/powerpoint/2010/main" val="4117985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04361"/>
            <a:ext cx="10871200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Doporučení šetření s energií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FFA2C9-8AB5-408D-8776-1A654612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BA5436-8895-B61F-345D-7F0EF996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6DA737D-C41A-0438-AAE6-89A3568B8859}"/>
              </a:ext>
            </a:extLst>
          </p:cNvPr>
          <p:cNvSpPr txBox="1"/>
          <p:nvPr/>
        </p:nvSpPr>
        <p:spPr>
          <a:xfrm>
            <a:off x="705556" y="1746344"/>
            <a:ext cx="11063111" cy="5111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Vytápění (pokračování):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topná tělesa musí být vždy volná, nezakrytá (vysoká spotřeba)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pokud je to technicky možné a je-li doba, po kterou nejsou místnosti využívány delší, než 48 hod., 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je třeba vytápět místnosti na tzv. „nezámrznou teplotu“, což je teplota 6 až 8 °C, 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   snížení spotřeby v takových místnostech představuje dle okolní teploty úsporu až 75 % energie</a:t>
            </a:r>
          </a:p>
          <a:p>
            <a:endParaRPr lang="cs-CZ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Větrání: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efektivní způsob nárazového větrání, kdy během větrání je vhodné provést útlum vytápění pomocí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termostatických hlavic, částečně pootevřené okno je nesprávným způsobem větrání, 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větrat je potřeba krátce, intenzivně a v závislosti na ročním období, resp. venkovní teplotě, 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v zimě zpravidla dvakrát denně po dobu 5 minut každou místnost-čím je chladněji, 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tím je kratší doba větrání, protože výměna vzduchu proběhne rychleji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vychladit objekt v noci, pokud je to možné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zamezení neřízeného větrání</a:t>
            </a:r>
          </a:p>
          <a:p>
            <a:endParaRPr lang="cs-CZ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48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04361"/>
            <a:ext cx="10871200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Doporučení šetření s energií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FFA2C9-8AB5-408D-8776-1A654612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BA5436-8895-B61F-345D-7F0EF996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A9C8A2A-2168-DC60-CFDA-A285A604C92F}"/>
              </a:ext>
            </a:extLst>
          </p:cNvPr>
          <p:cNvSpPr txBox="1"/>
          <p:nvPr/>
        </p:nvSpPr>
        <p:spPr>
          <a:xfrm>
            <a:off x="711200" y="1850550"/>
            <a:ext cx="10820400" cy="4223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Kuchyně: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provoz vzduchotechnického zařízení (digestoře) jen při vaření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odpojování výkonově náročnějších spotřebičů v době špiček spotřeby 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(jmenovitá proudová hodnota jističe, roční  rezervovaná výkonová kapacita)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případné využívání vysokého/nízkého tarifu v dodávkách elektrické energie 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(nízký tarif 20 h. – 08 h.)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dostatečné využívání kapacity zařízení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ekonomické užívání vody, např. při mytí atd.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provoz myčky v době mimo výkonového zatížení v odběrném místě (20 h. – 08 h.)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správná volba velikosti zařízení pro vaření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užívání zařízení podle doporučení návodu výrobce</a:t>
            </a:r>
          </a:p>
          <a:p>
            <a:pPr marL="320040" indent="-32004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>
                <a:solidFill>
                  <a:schemeClr val="bg1"/>
                </a:solidFill>
              </a:rPr>
              <a:t>snížení teploty nebo vypnutí zařízení při přestávkách během dne</a:t>
            </a:r>
          </a:p>
        </p:txBody>
      </p:sp>
    </p:spTree>
    <p:extLst>
      <p:ext uri="{BB962C8B-B14F-4D97-AF65-F5344CB8AC3E}">
        <p14:creationId xmlns:p14="http://schemas.microsoft.com/office/powerpoint/2010/main" val="3433045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04361"/>
            <a:ext cx="10871200" cy="990600"/>
          </a:xfrm>
        </p:spPr>
        <p:txBody>
          <a:bodyPr>
            <a:normAutofit/>
          </a:bodyPr>
          <a:lstStyle/>
          <a:p>
            <a:endParaRPr lang="cs-CZ" sz="3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FFA2C9-8AB5-408D-8776-1A654612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BA5436-8895-B61F-345D-7F0EF996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19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4B012C7-88AA-A801-64FE-D25ADA8C8D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469" y="98347"/>
            <a:ext cx="1240148" cy="996614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3CD9EB9C-1C0C-24EB-502F-7158CB94211E}"/>
              </a:ext>
            </a:extLst>
          </p:cNvPr>
          <p:cNvSpPr/>
          <p:nvPr/>
        </p:nvSpPr>
        <p:spPr>
          <a:xfrm>
            <a:off x="3109910" y="2283790"/>
            <a:ext cx="593055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 ZA POZORNOST</a:t>
            </a:r>
          </a:p>
          <a:p>
            <a:pPr algn="ctr"/>
            <a:endParaRPr lang="cs-CZ" sz="1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400" dirty="0">
                <a:solidFill>
                  <a:schemeClr val="accent2"/>
                </a:solidFill>
              </a:rPr>
              <a:t>TÝM ENERGETICKÉHO MANAGEMENTU JMK</a:t>
            </a:r>
          </a:p>
        </p:txBody>
      </p:sp>
      <p:graphicFrame>
        <p:nvGraphicFramePr>
          <p:cNvPr id="8" name="Zástupný symbol pro obsah 3">
            <a:extLst>
              <a:ext uri="{FF2B5EF4-FFF2-40B4-BE49-F238E27FC236}">
                <a16:creationId xmlns:a16="http://schemas.microsoft.com/office/drawing/2014/main" id="{AEE8F848-20BC-35C2-BC6B-BE9711E4BE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046531"/>
              </p:ext>
            </p:extLst>
          </p:nvPr>
        </p:nvGraphicFramePr>
        <p:xfrm>
          <a:off x="1128684" y="4015665"/>
          <a:ext cx="10435906" cy="2380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30533">
                  <a:extLst>
                    <a:ext uri="{9D8B030D-6E8A-4147-A177-3AD203B41FA5}">
                      <a16:colId xmlns:a16="http://schemas.microsoft.com/office/drawing/2014/main" val="3383083826"/>
                    </a:ext>
                  </a:extLst>
                </a:gridCol>
                <a:gridCol w="4905373">
                  <a:extLst>
                    <a:ext uri="{9D8B030D-6E8A-4147-A177-3AD203B41FA5}">
                      <a16:colId xmlns:a16="http://schemas.microsoft.com/office/drawing/2014/main" val="1514250223"/>
                    </a:ext>
                  </a:extLst>
                </a:gridCol>
              </a:tblGrid>
              <a:tr h="2031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cs-CZ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Krajský úřad Jihomoravského kraje</a:t>
                      </a:r>
                    </a:p>
                    <a:p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odbor majetkový</a:t>
                      </a:r>
                    </a:p>
                    <a:p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Žerotínovo nám.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  602 00 Brno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web: </a:t>
                      </a:r>
                      <a:r>
                        <a:rPr lang="cs-CZ" sz="2000" b="1" u="sng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www.jmk.cz</a:t>
                      </a:r>
                      <a:endParaRPr lang="cs-CZ" sz="2000" b="1" u="sng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04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 </a:t>
                      </a:r>
                      <a:endParaRPr lang="cs-CZ" sz="11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effectLst/>
                        </a:rPr>
                        <a:t>  Vypracoval: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  Ing. Jan </a:t>
                      </a:r>
                      <a:r>
                        <a:rPr lang="cs-CZ" sz="1800" b="0" dirty="0" err="1">
                          <a:effectLst/>
                        </a:rPr>
                        <a:t>Němčanský</a:t>
                      </a:r>
                      <a:endParaRPr lang="cs-CZ" sz="1800" b="0" dirty="0">
                        <a:effectLst/>
                      </a:endParaRPr>
                    </a:p>
                    <a:p>
                      <a:pPr marL="1104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Cejl 73</a:t>
                      </a:r>
                    </a:p>
                    <a:p>
                      <a:pPr marL="11049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602 00 Brno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  tel: +420 720 943 208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  e-mail: nemcansky.jan@jmk.cz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6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36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3495" y="2234456"/>
            <a:ext cx="10871200" cy="990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Obsah:</a:t>
            </a:r>
            <a:br>
              <a:rPr lang="cs-CZ" dirty="0">
                <a:solidFill>
                  <a:schemeClr val="accent2">
                    <a:lumMod val="75000"/>
                  </a:schemeClr>
                </a:solidFill>
              </a:rPr>
            </a:br>
            <a:endParaRPr lang="cs-CZ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56230" y="2867248"/>
            <a:ext cx="10386803" cy="347207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marL="880110" lvl="1" indent="-514350">
              <a:buAutoNum type="arabicParenR"/>
            </a:pP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managementu hospodaření s energií</a:t>
            </a:r>
          </a:p>
          <a:p>
            <a:pPr marL="880110" lvl="1" indent="-514350">
              <a:buAutoNum type="arabicParenR"/>
            </a:pP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Energetická databáze</a:t>
            </a:r>
          </a:p>
          <a:p>
            <a:pPr marL="880110" lvl="1" indent="-514350">
              <a:buAutoNum type="arabicParenR"/>
            </a:pP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šetření s energií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0F820A8-D7FD-40CB-BA8B-74A88578A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3085" y="303748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A62474-12C1-5E1D-E10E-E7D8CF82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8CC00A-68D4-0E8B-3E81-B77904240376}"/>
              </a:ext>
            </a:extLst>
          </p:cNvPr>
          <p:cNvSpPr txBox="1"/>
          <p:nvPr/>
        </p:nvSpPr>
        <p:spPr>
          <a:xfrm>
            <a:off x="264790" y="354821"/>
            <a:ext cx="92433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Energetický management a možnosti úspory energií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0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536" y="104361"/>
            <a:ext cx="11072145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Systém managementu hospodaření s energií</a:t>
            </a:r>
            <a:endParaRPr lang="cs-CZ" sz="3200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527749" y="1663112"/>
            <a:ext cx="10386803" cy="44958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endParaRPr lang="cs-CZ" sz="3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cs-CZ" sz="3000" b="1" dirty="0">
                <a:solidFill>
                  <a:schemeClr val="accent2">
                    <a:lumMod val="75000"/>
                  </a:schemeClr>
                </a:solidFill>
              </a:rPr>
              <a:t>Proč cíleně šetřit s energií Jihomoravském kraji?</a:t>
            </a:r>
            <a:endParaRPr lang="cs-CZ" sz="30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marL="365760" lvl="1" indent="0">
              <a:buNone/>
            </a:pPr>
            <a:endParaRPr lang="cs-CZ" sz="1400" b="1" dirty="0"/>
          </a:p>
          <a:p>
            <a:pPr marL="365760" lvl="1" indent="0" algn="l">
              <a:buNone/>
            </a:pPr>
            <a:r>
              <a:rPr lang="cs-CZ" dirty="0">
                <a:solidFill>
                  <a:schemeClr val="bg1"/>
                </a:solidFill>
              </a:rPr>
              <a:t>- Celkem má kraj 241 příspěvkových organizací</a:t>
            </a:r>
          </a:p>
          <a:p>
            <a:pPr marL="365760" lvl="1" indent="0">
              <a:buNone/>
            </a:pPr>
            <a:r>
              <a:rPr lang="cs-CZ" dirty="0">
                <a:solidFill>
                  <a:schemeClr val="bg1"/>
                </a:solidFill>
              </a:rPr>
              <a:t>- Celkové roční náklady na energie v JMK před</a:t>
            </a:r>
          </a:p>
          <a:p>
            <a:pPr marL="365760" lvl="1" indent="0">
              <a:buNone/>
            </a:pPr>
            <a:r>
              <a:rPr lang="cs-CZ" dirty="0">
                <a:solidFill>
                  <a:schemeClr val="bg1"/>
                </a:solidFill>
              </a:rPr>
              <a:t>    „energetickou krizí“ v roce 2021cca:</a:t>
            </a:r>
          </a:p>
          <a:p>
            <a:pPr marL="365760" lvl="1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365760" lvl="1" indent="0">
              <a:buNone/>
            </a:pPr>
            <a:r>
              <a:rPr lang="cs-CZ" sz="3600" b="1" dirty="0">
                <a:solidFill>
                  <a:srgbClr val="FF0000"/>
                </a:solidFill>
              </a:rPr>
              <a:t>           400 000 000,- Kč</a:t>
            </a:r>
          </a:p>
          <a:p>
            <a:pPr marL="365760" lvl="1" indent="0">
              <a:buNone/>
            </a:pPr>
            <a:endParaRPr lang="cs-CZ" sz="3600" b="1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Kolik budou stát energie v roce 2023 ?</a:t>
            </a:r>
          </a:p>
          <a:p>
            <a:pPr marL="365760" lvl="1" indent="0">
              <a:buNone/>
            </a:pPr>
            <a:r>
              <a:rPr lang="cs-CZ" sz="3600" b="1" dirty="0">
                <a:solidFill>
                  <a:srgbClr val="FF0000"/>
                </a:solidFill>
              </a:rPr>
              <a:t>3x, 4x, 5x…. více ?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F131355-929A-49D5-A7BE-74F87620E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F515F88-4F91-4110-B12B-6C0BA0F29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8074" y="3921686"/>
            <a:ext cx="2420788" cy="1945406"/>
          </a:xfrm>
          <a:prstGeom prst="rect">
            <a:avLst/>
          </a:prstGeom>
        </p:spPr>
      </p:pic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061BC5-93D5-3B1D-791C-68880FD9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60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531" y="290100"/>
            <a:ext cx="11221533" cy="619124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managementu hospodaření s energií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6531" y="1833769"/>
            <a:ext cx="11725469" cy="480557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Odpovědnosti představitele vedení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EnMS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 v příspěvkové organizaci </a:t>
            </a:r>
            <a:r>
              <a:rPr lang="cs-CZ" sz="3100" b="1" dirty="0">
                <a:solidFill>
                  <a:schemeClr val="accent2">
                    <a:lumMod val="75000"/>
                  </a:schemeClr>
                </a:solidFill>
              </a:rPr>
              <a:t>JMK: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cs-CZ" sz="1300" b="1" dirty="0">
              <a:solidFill>
                <a:schemeClr val="bg1"/>
              </a:solidFill>
            </a:endParaRPr>
          </a:p>
          <a:p>
            <a:pPr lvl="0"/>
            <a:r>
              <a:rPr lang="cs-CZ" dirty="0">
                <a:solidFill>
                  <a:schemeClr val="bg1"/>
                </a:solidFill>
              </a:rPr>
              <a:t>zapisování dat do informačního systému RED </a:t>
            </a:r>
          </a:p>
          <a:p>
            <a:pPr marL="0" lvl="0" indent="0">
              <a:buNone/>
            </a:pPr>
            <a:r>
              <a:rPr lang="cs-CZ" dirty="0">
                <a:solidFill>
                  <a:schemeClr val="bg1"/>
                </a:solidFill>
              </a:rPr>
              <a:t>    (v testování nový software – provoz 2023) a průběžné ověřování jejich správnosti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dodržování měřicího plánu</a:t>
            </a:r>
          </a:p>
          <a:p>
            <a:r>
              <a:rPr lang="cs-CZ" dirty="0">
                <a:solidFill>
                  <a:schemeClr val="bg1"/>
                </a:solidFill>
              </a:rPr>
              <a:t>připravuje každý rok, návrh na příležitostí pro snížení energetické náročnosti</a:t>
            </a:r>
            <a:endParaRPr lang="cs-CZ" dirty="0">
              <a:solidFill>
                <a:srgbClr val="FF0000"/>
              </a:solidFill>
              <a:highlight>
                <a:srgbClr val="FFCCFF"/>
              </a:highlight>
            </a:endParaRPr>
          </a:p>
          <a:p>
            <a:pPr lvl="0"/>
            <a:r>
              <a:rPr lang="cs-CZ" dirty="0">
                <a:solidFill>
                  <a:schemeClr val="bg1"/>
                </a:solidFill>
              </a:rPr>
              <a:t>zajištění souladu s právními a dalšími požadavky v oblasti hospodaření s energií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vzdělávání pracovníků organizace v problematice </a:t>
            </a:r>
            <a:r>
              <a:rPr lang="cs-CZ" dirty="0" err="1">
                <a:solidFill>
                  <a:schemeClr val="bg1"/>
                </a:solidFill>
              </a:rPr>
              <a:t>EnMS</a:t>
            </a:r>
            <a:r>
              <a:rPr lang="cs-CZ" dirty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šíření vědomí závažnosti efektivního hospodaření s energiemi v rámci příspěvkové organizace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sledování nápravných opatření a kontrolu jejich účinnosti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dodržování zásad hospodaření s energií v objektech a pravidel pro nákup energetických služeb, produktů, vybavení a energie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konzultace s energetickým manažerem kraje při realizaci investičních akcí a realizaci akcí z provozních prostředků, které se týkají energetické náročnosti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E9AC202-D67C-4420-8259-AFB04278F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F5BB8D-801A-0C92-421C-B373CB83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26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531" y="290100"/>
            <a:ext cx="11221533" cy="619124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managementu hospodaření s energií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11200" y="1852820"/>
            <a:ext cx="11436287" cy="50242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100" b="1" dirty="0">
                <a:solidFill>
                  <a:schemeClr val="accent2">
                    <a:lumMod val="75000"/>
                  </a:schemeClr>
                </a:solidFill>
              </a:rPr>
              <a:t>Základní nástroje a dokumenty, kterými se energetický </a:t>
            </a:r>
            <a:r>
              <a:rPr lang="cs-CZ" sz="3100" b="1" dirty="0" err="1">
                <a:solidFill>
                  <a:schemeClr val="accent2">
                    <a:lumMod val="75000"/>
                  </a:schemeClr>
                </a:solidFill>
              </a:rPr>
              <a:t>managemet</a:t>
            </a:r>
            <a:r>
              <a:rPr lang="cs-CZ" sz="3100" b="1" dirty="0">
                <a:solidFill>
                  <a:schemeClr val="accent2">
                    <a:lumMod val="75000"/>
                  </a:schemeClr>
                </a:solidFill>
              </a:rPr>
              <a:t> JMK řídi:</a:t>
            </a:r>
          </a:p>
          <a:p>
            <a:pPr marL="0" indent="0">
              <a:buNone/>
            </a:pPr>
            <a:endParaRPr lang="cs-CZ" sz="3100" b="1" dirty="0"/>
          </a:p>
          <a:p>
            <a:pPr marL="0" indent="0" algn="l">
              <a:buNone/>
            </a:pPr>
            <a:r>
              <a:rPr lang="cs-CZ" sz="3100" b="1" dirty="0">
                <a:solidFill>
                  <a:schemeClr val="bg1"/>
                </a:solidFill>
              </a:rPr>
              <a:t>1.) ČSN EN ISO 50001:</a:t>
            </a:r>
            <a:endParaRPr lang="cs-CZ" sz="3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 (V roce 2018 Proběhla certifikace energetického managementu JMK, </a:t>
            </a:r>
          </a:p>
          <a:p>
            <a:pPr marL="0" indent="0" algn="l">
              <a:buNone/>
            </a:pPr>
            <a:r>
              <a:rPr lang="cs-CZ" dirty="0">
                <a:solidFill>
                  <a:schemeClr val="bg1"/>
                </a:solidFill>
              </a:rPr>
              <a:t>     dle ČSN EN ISO 50001 a recertifikace v roce 2021)</a:t>
            </a:r>
          </a:p>
          <a:p>
            <a:pPr marL="0" indent="0">
              <a:buNone/>
            </a:pPr>
            <a:endParaRPr lang="cs-CZ" sz="1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2.) Zák. 406/2000 Sb.</a:t>
            </a:r>
            <a:r>
              <a:rPr lang="cs-CZ" dirty="0">
                <a:solidFill>
                  <a:schemeClr val="bg1"/>
                </a:solidFill>
              </a:rPr>
              <a:t>, o hospodaření energií</a:t>
            </a:r>
          </a:p>
          <a:p>
            <a:pPr marL="0" indent="0">
              <a:buNone/>
            </a:pPr>
            <a:endParaRPr lang="cs-CZ" sz="1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3.) 77/INA-VOK Příručka systému managementu hospodaření s energií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 (Příručka je platná pro všechny příspěvkové organizace JMK.)</a:t>
            </a:r>
          </a:p>
          <a:p>
            <a:pPr marL="0" indent="0">
              <a:buNone/>
            </a:pPr>
            <a:endParaRPr lang="cs-CZ" sz="11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4.) Energetická databáze RED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 (Slouží ke sledování a zapisovaní spotřeb energií, evidenci o energetických zařízeních,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 a dalších údajů týkajících se budov jednotlivých příspěvkových organizacích.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E9AC202-D67C-4420-8259-AFB04278F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1A0FFA-B186-0C9B-C4F9-EE26FEBEF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66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1481887" y="3305384"/>
            <a:ext cx="1979803" cy="8808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417" y="172072"/>
            <a:ext cx="11409706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managementu hospodaření s energií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 flipV="1">
            <a:off x="10552014" y="971044"/>
            <a:ext cx="1136050" cy="6291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311936" y="1662890"/>
            <a:ext cx="2726422" cy="7134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4370664" y="2526596"/>
            <a:ext cx="1979803" cy="6798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4370664" y="3372563"/>
            <a:ext cx="1979803" cy="81634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5075339" y="4939718"/>
            <a:ext cx="1199625" cy="880844"/>
          </a:xfrm>
          <a:prstGeom prst="roundRect">
            <a:avLst/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Kruhová šipka 9"/>
          <p:cNvSpPr/>
          <p:nvPr/>
        </p:nvSpPr>
        <p:spPr>
          <a:xfrm rot="1838109" flipH="1" flipV="1">
            <a:off x="4126566" y="3784581"/>
            <a:ext cx="3115420" cy="2987048"/>
          </a:xfrm>
          <a:prstGeom prst="circularArrow">
            <a:avLst>
              <a:gd name="adj1" fmla="val 12500"/>
              <a:gd name="adj2" fmla="val 1142319"/>
              <a:gd name="adj3" fmla="val 20457682"/>
              <a:gd name="adj4" fmla="val 6182143"/>
              <a:gd name="adj5" fmla="val 12500"/>
            </a:avLst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941572" y="4201054"/>
            <a:ext cx="2739174" cy="88084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783358" y="5512313"/>
            <a:ext cx="2799564" cy="88084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7941572" y="5487236"/>
            <a:ext cx="2238463" cy="88084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075339" y="5195474"/>
            <a:ext cx="1589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C00000"/>
                </a:solidFill>
              </a:rPr>
              <a:t>KONTROLA</a:t>
            </a:r>
          </a:p>
        </p:txBody>
      </p:sp>
      <p:cxnSp>
        <p:nvCxnSpPr>
          <p:cNvPr id="15" name="Přímá spojnice 14"/>
          <p:cNvCxnSpPr>
            <a:cxnSpLocks/>
            <a:endCxn id="11" idx="1"/>
          </p:cNvCxnSpPr>
          <p:nvPr/>
        </p:nvCxnSpPr>
        <p:spPr>
          <a:xfrm flipV="1">
            <a:off x="7038358" y="4641476"/>
            <a:ext cx="903214" cy="4228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3583497" y="5645431"/>
            <a:ext cx="787167" cy="30236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>
            <a:off x="2471212" y="4939718"/>
            <a:ext cx="189945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2464265" y="4186229"/>
            <a:ext cx="0" cy="75348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H="1" flipV="1">
            <a:off x="2447224" y="2019603"/>
            <a:ext cx="17042" cy="128578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endCxn id="6" idx="1"/>
          </p:cNvCxnSpPr>
          <p:nvPr/>
        </p:nvCxnSpPr>
        <p:spPr>
          <a:xfrm>
            <a:off x="2447224" y="2019603"/>
            <a:ext cx="1864712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446164" y="1737563"/>
            <a:ext cx="245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ENERGETICKÁ POLITIKA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446164" y="2598728"/>
            <a:ext cx="2149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ENERGETICKÉ</a:t>
            </a:r>
            <a:b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PLÁNOVÁNÍ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446164" y="3451548"/>
            <a:ext cx="1623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ZAVÁDĚNÍ</a:t>
            </a:r>
          </a:p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A PROVOZ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8135061" y="4354943"/>
            <a:ext cx="2471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C00000"/>
                </a:solidFill>
              </a:rPr>
              <a:t>MONITOROVÁNÍ,</a:t>
            </a:r>
          </a:p>
          <a:p>
            <a:r>
              <a:rPr lang="cs-CZ" sz="1600" b="1" dirty="0">
                <a:solidFill>
                  <a:srgbClr val="C00000"/>
                </a:solidFill>
              </a:rPr>
              <a:t>MĚŘENÍ A ANALÝZA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881462" y="5643352"/>
            <a:ext cx="2953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C00000"/>
                </a:solidFill>
              </a:rPr>
              <a:t>NESHODY,  NÁPRAVNÁ </a:t>
            </a:r>
          </a:p>
          <a:p>
            <a:r>
              <a:rPr lang="cs-CZ" sz="1600" b="1" dirty="0">
                <a:solidFill>
                  <a:srgbClr val="C00000"/>
                </a:solidFill>
              </a:rPr>
              <a:t>A PREVENTIVNÍ OPATŘENÍ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8135061" y="5611461"/>
            <a:ext cx="17218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C00000"/>
                </a:solidFill>
              </a:rPr>
              <a:t>AUDITY (INTERNÍ,</a:t>
            </a:r>
          </a:p>
          <a:p>
            <a:r>
              <a:rPr lang="cs-CZ" sz="1600" b="1" dirty="0">
                <a:solidFill>
                  <a:srgbClr val="C00000"/>
                </a:solidFill>
              </a:rPr>
              <a:t>KONTROLNÍ…)</a:t>
            </a:r>
          </a:p>
          <a:p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474363" y="3330308"/>
            <a:ext cx="1945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2">
                    <a:lumMod val="75000"/>
                  </a:schemeClr>
                </a:solidFill>
              </a:rPr>
              <a:t>PŘEZKOUMÁNÍ SYSTÉMU MANAGEMENTU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447224" y="2016779"/>
            <a:ext cx="117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Neustálé</a:t>
            </a:r>
          </a:p>
          <a:p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zlepšování</a:t>
            </a:r>
          </a:p>
        </p:txBody>
      </p:sp>
      <p:cxnSp>
        <p:nvCxnSpPr>
          <p:cNvPr id="34" name="Přímá spojnice se šipkou 33"/>
          <p:cNvCxnSpPr>
            <a:stCxn id="6" idx="2"/>
          </p:cNvCxnSpPr>
          <p:nvPr/>
        </p:nvCxnSpPr>
        <p:spPr>
          <a:xfrm>
            <a:off x="5675147" y="2376316"/>
            <a:ext cx="9130" cy="134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>
            <a:off x="5686909" y="3206469"/>
            <a:ext cx="12669" cy="175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5675147" y="4188905"/>
            <a:ext cx="3" cy="750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Obrázek 31">
            <a:extLst>
              <a:ext uri="{FF2B5EF4-FFF2-40B4-BE49-F238E27FC236}">
                <a16:creationId xmlns:a16="http://schemas.microsoft.com/office/drawing/2014/main" id="{AC00C8E0-DA93-4067-8C8A-DD0E11B4F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E21CD1F4-81B4-43F4-A5AD-2E87C18BB802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6882416" y="5887311"/>
            <a:ext cx="1059156" cy="4034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>
            <a:extLst>
              <a:ext uri="{FF2B5EF4-FFF2-40B4-BE49-F238E27FC236}">
                <a16:creationId xmlns:a16="http://schemas.microsoft.com/office/drawing/2014/main" id="{F84AECF8-70CC-462A-B0EA-9A7A62AB30EB}"/>
              </a:ext>
            </a:extLst>
          </p:cNvPr>
          <p:cNvSpPr/>
          <p:nvPr/>
        </p:nvSpPr>
        <p:spPr>
          <a:xfrm>
            <a:off x="7913613" y="2280193"/>
            <a:ext cx="4364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Dle ČSN EN ISO 50001/2019:</a:t>
            </a:r>
            <a:endParaRPr lang="cs-CZ" sz="24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6" name="Zástupný symbol pro číslo snímku 15">
            <a:extLst>
              <a:ext uri="{FF2B5EF4-FFF2-40B4-BE49-F238E27FC236}">
                <a16:creationId xmlns:a16="http://schemas.microsoft.com/office/drawing/2014/main" id="{946D449A-E813-4838-6FB1-CCB55EA1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28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2262" y="1639956"/>
            <a:ext cx="10871200" cy="990600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Jak postupovat: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12262" y="2703443"/>
            <a:ext cx="10871200" cy="4019514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Identifikovat významné oblastí spotřeby energie v organizaci</a:t>
            </a:r>
          </a:p>
          <a:p>
            <a:endParaRPr lang="cs-CZ" sz="800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Identifikovat příležitostí pro snižování energetické náročnosti</a:t>
            </a:r>
          </a:p>
          <a:p>
            <a:endParaRPr lang="cs-CZ" sz="800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Stanovit cíle k ušetření konkrétního množství energie</a:t>
            </a:r>
          </a:p>
          <a:p>
            <a:endParaRPr lang="cs-CZ" sz="800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Vytvořit a odsouhlasit akční plán, zavádění opatření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vedoucí k dosažení stanovených cílů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00A40CA-CC9D-4AB5-8233-487888A1A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6663078D-15C0-4857-A3E9-629D8BF8E704}"/>
              </a:ext>
            </a:extLst>
          </p:cNvPr>
          <p:cNvSpPr/>
          <p:nvPr/>
        </p:nvSpPr>
        <p:spPr>
          <a:xfrm>
            <a:off x="640697" y="324449"/>
            <a:ext cx="8905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managementu hospodaření s energií</a:t>
            </a:r>
            <a:endParaRPr lang="cs-CZ" sz="3200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8D1BD2EF-AD38-66F5-2F23-28519B93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03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8624" y="1834602"/>
            <a:ext cx="10871200" cy="990600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Způsoby snižování energetické náročnosti zaváděním: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98624" y="2963034"/>
            <a:ext cx="10871200" cy="3894966"/>
          </a:xfrm>
        </p:spPr>
        <p:txBody>
          <a:bodyPr/>
          <a:lstStyle/>
          <a:p>
            <a:pPr marL="0" indent="0">
              <a:buNone/>
            </a:pPr>
            <a:endParaRPr lang="cs-CZ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Beznákladová opatření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1"/>
                </a:solidFill>
              </a:rPr>
              <a:t>   </a:t>
            </a:r>
          </a:p>
          <a:p>
            <a:r>
              <a:rPr lang="cs-CZ" dirty="0">
                <a:solidFill>
                  <a:schemeClr val="bg1"/>
                </a:solidFill>
              </a:rPr>
              <a:t>Nízkonákladová opatření</a:t>
            </a:r>
          </a:p>
          <a:p>
            <a:endParaRPr lang="cs-CZ" sz="1800" dirty="0">
              <a:solidFill>
                <a:schemeClr val="bg1"/>
              </a:solidFill>
            </a:endParaRPr>
          </a:p>
          <a:p>
            <a:r>
              <a:rPr lang="cs-CZ" dirty="0" err="1">
                <a:solidFill>
                  <a:schemeClr val="bg1"/>
                </a:solidFill>
              </a:rPr>
              <a:t>Vysokonákladová</a:t>
            </a:r>
            <a:r>
              <a:rPr lang="cs-CZ" dirty="0">
                <a:solidFill>
                  <a:schemeClr val="bg1"/>
                </a:solidFill>
              </a:rPr>
              <a:t> opatření</a:t>
            </a:r>
          </a:p>
          <a:p>
            <a:endParaRPr lang="cs-CZ" dirty="0"/>
          </a:p>
          <a:p>
            <a:pPr lvl="2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215" y="3098579"/>
            <a:ext cx="3454854" cy="277640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CD579F1-580B-4EAF-A0E8-A0389A43D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3B70117D-B28D-4D5B-B50C-29921A5B98D1}"/>
              </a:ext>
            </a:extLst>
          </p:cNvPr>
          <p:cNvSpPr/>
          <p:nvPr/>
        </p:nvSpPr>
        <p:spPr>
          <a:xfrm>
            <a:off x="640697" y="313909"/>
            <a:ext cx="8905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managementu hospodaření s energií</a:t>
            </a:r>
            <a:endParaRPr lang="cs-CZ" sz="3200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061747D-C782-F5C0-BE79-2ACD858B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97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922" y="104361"/>
            <a:ext cx="11022142" cy="99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managementu hospodaření s energií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31468" y="1842467"/>
            <a:ext cx="8998940" cy="449580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Beznákladová opatření:</a:t>
            </a:r>
          </a:p>
          <a:p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cs-CZ" dirty="0">
                <a:solidFill>
                  <a:schemeClr val="bg1"/>
                </a:solidFill>
              </a:rPr>
              <a:t>organizační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volba optimálního režimu topení, větrání a regulace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organizací a informováním o jednotném přístupu k hospodaření s energií všech pracovníků příspěvkové organizace</a:t>
            </a:r>
          </a:p>
          <a:p>
            <a:pPr lvl="1"/>
            <a:r>
              <a:rPr lang="cs-CZ" dirty="0" err="1">
                <a:solidFill>
                  <a:schemeClr val="bg1"/>
                </a:solidFill>
              </a:rPr>
              <a:t>Technicko</a:t>
            </a:r>
            <a:r>
              <a:rPr lang="cs-CZ" dirty="0">
                <a:solidFill>
                  <a:schemeClr val="bg1"/>
                </a:solidFill>
              </a:rPr>
              <a:t> – obchodní podmínky smluv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volba optimálního tarifu EE, volba typu sazby u tepelné energie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optimalizace velikosti jističů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kontrola faktur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provozní optimalizace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dodržování teploty vytápěných a chlazených prostor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bg1"/>
                </a:solidFill>
              </a:rPr>
              <a:t>nastavení topné křivky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300" dirty="0">
                <a:solidFill>
                  <a:schemeClr val="bg1"/>
                </a:solidFill>
              </a:rPr>
              <a:t>seřízení  regulace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cs-CZ" sz="2300" dirty="0">
                <a:solidFill>
                  <a:schemeClr val="bg1"/>
                </a:solidFill>
              </a:rPr>
              <a:t>noční útlumy</a:t>
            </a:r>
          </a:p>
          <a:p>
            <a:pPr lvl="2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52126EB-2B71-44C3-A152-8BD07AF4D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699" y="290099"/>
            <a:ext cx="2524125" cy="61912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581DA3-A320-919D-DBE0-0D1176C0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575422-06C6-41A1-997C-1A3C2C57D00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30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ac4b91c-0b6f-4686-8465-2473d897c4ef">
      <Terms xmlns="http://schemas.microsoft.com/office/infopath/2007/PartnerControls"/>
    </lcf76f155ced4ddcb4097134ff3c332f>
    <TaxCatchAll xmlns="0922ecbc-2633-4686-8084-e09502e6593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C35BA059CAD049A29108BF2C7C1941" ma:contentTypeVersion="16" ma:contentTypeDescription="Vytvoří nový dokument" ma:contentTypeScope="" ma:versionID="4fd552ae03021f78c946ef04a156d935">
  <xsd:schema xmlns:xsd="http://www.w3.org/2001/XMLSchema" xmlns:xs="http://www.w3.org/2001/XMLSchema" xmlns:p="http://schemas.microsoft.com/office/2006/metadata/properties" xmlns:ns2="0922ecbc-2633-4686-8084-e09502e6593b" xmlns:ns3="8ac4b91c-0b6f-4686-8465-2473d897c4ef" targetNamespace="http://schemas.microsoft.com/office/2006/metadata/properties" ma:root="true" ma:fieldsID="1aeb384e7158738a8d51c7ad11c30323" ns2:_="" ns3:_="">
    <xsd:import namespace="0922ecbc-2633-4686-8084-e09502e6593b"/>
    <xsd:import namespace="8ac4b91c-0b6f-4686-8465-2473d897c4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2ecbc-2633-4686-8084-e09502e659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399640f-974c-4e04-9a4d-7a3bae504d62}" ma:internalName="TaxCatchAll" ma:showField="CatchAllData" ma:web="0922ecbc-2633-4686-8084-e09502e659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c4b91c-0b6f-4686-8465-2473d897c4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00968d64-1f8e-441e-963a-d9e2b80488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3699ED-CFCD-4773-8E53-D9FA293D12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08E0D3-70F0-4F25-9D7D-DC0EAAACB39C}">
  <ds:schemaRefs>
    <ds:schemaRef ds:uri="8ac4b91c-0b6f-4686-8465-2473d897c4ef"/>
    <ds:schemaRef ds:uri="http://purl.org/dc/dcmitype/"/>
    <ds:schemaRef ds:uri="http://www.w3.org/XML/1998/namespace"/>
    <ds:schemaRef ds:uri="0922ecbc-2633-4686-8084-e09502e6593b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1DFAA96-5EC9-458F-8F2B-6B0CE8A0A1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22ecbc-2633-4686-8084-e09502e6593b"/>
    <ds:schemaRef ds:uri="8ac4b91c-0b6f-4686-8465-2473d897c4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1364</Words>
  <Application>Microsoft Office PowerPoint</Application>
  <PresentationFormat>Širokoúhlá obrazovka</PresentationFormat>
  <Paragraphs>243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Arial Narrow</vt:lpstr>
      <vt:lpstr>Calibri</vt:lpstr>
      <vt:lpstr>Times New Roman</vt:lpstr>
      <vt:lpstr>Tw Cen MT</vt:lpstr>
      <vt:lpstr>Wingdings</vt:lpstr>
      <vt:lpstr>Wingdings 2</vt:lpstr>
      <vt:lpstr>Medián</vt:lpstr>
      <vt:lpstr>  SYSTÉM managementu  hospodaření s energií (EnMS)   JMK  </vt:lpstr>
      <vt:lpstr>Obsah: </vt:lpstr>
      <vt:lpstr>1) Systém managementu hospodaření s energií</vt:lpstr>
      <vt:lpstr>Systém managementu hospodaření s energií</vt:lpstr>
      <vt:lpstr>Systém managementu hospodaření s energií</vt:lpstr>
      <vt:lpstr>Systém managementu hospodaření s energií</vt:lpstr>
      <vt:lpstr>  Jak postupovat:</vt:lpstr>
      <vt:lpstr>Způsoby snižování energetické náročnosti zaváděním:</vt:lpstr>
      <vt:lpstr>Systém managementu hospodaření s energií</vt:lpstr>
      <vt:lpstr>Systém managementu hospodaření s energií</vt:lpstr>
      <vt:lpstr>Systém managementu hospodaření s energií</vt:lpstr>
      <vt:lpstr>Systém managementu hospodaření s energií</vt:lpstr>
      <vt:lpstr>2) Energetická databáze</vt:lpstr>
      <vt:lpstr>Energetická databáze</vt:lpstr>
      <vt:lpstr>3) Doporučení šetření s energií</vt:lpstr>
      <vt:lpstr>3) Doporučení šetření s energií</vt:lpstr>
      <vt:lpstr>3) Doporučení šetření s energií</vt:lpstr>
      <vt:lpstr>3) Doporučení šetření s energií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em</dc:creator>
  <cp:lastModifiedBy>Věra Svobodová</cp:lastModifiedBy>
  <cp:revision>246</cp:revision>
  <cp:lastPrinted>2020-05-06T07:38:45Z</cp:lastPrinted>
  <dcterms:created xsi:type="dcterms:W3CDTF">2016-05-18T07:11:02Z</dcterms:created>
  <dcterms:modified xsi:type="dcterms:W3CDTF">2022-11-03T07:03:38Z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Owner">
    <vt:lpwstr>nemcansky.jan@kr-jihomoravsky.cz</vt:lpwstr>
  </property>
  <property fmtid="{D5CDD505-2E9C-101B-9397-08002B2CF9AE}" pid="5" name="MSIP_Label_690ebb53-23a2-471a-9c6e-17bd0d11311e_SetDate">
    <vt:lpwstr>2020-02-19T13:02:02.8225537Z</vt:lpwstr>
  </property>
  <property fmtid="{D5CDD505-2E9C-101B-9397-08002B2CF9AE}" pid="6" name="MSIP_Label_690ebb53-23a2-471a-9c6e-17bd0d11311e_Name">
    <vt:lpwstr>Verejne</vt:lpwstr>
  </property>
  <property fmtid="{D5CDD505-2E9C-101B-9397-08002B2CF9AE}" pid="7" name="MSIP_Label_690ebb53-23a2-471a-9c6e-17bd0d11311e_Application">
    <vt:lpwstr>Microsoft Azure Information Protection</vt:lpwstr>
  </property>
  <property fmtid="{D5CDD505-2E9C-101B-9397-08002B2CF9AE}" pid="8" name="MSIP_Label_690ebb53-23a2-471a-9c6e-17bd0d11311e_Extended_MSFT_Method">
    <vt:lpwstr>Automatic</vt:lpwstr>
  </property>
  <property fmtid="{D5CDD505-2E9C-101B-9397-08002B2CF9AE}" pid="9" name="Sensitivity">
    <vt:lpwstr>Verejne</vt:lpwstr>
  </property>
  <property fmtid="{D5CDD505-2E9C-101B-9397-08002B2CF9AE}" pid="10" name="ContentTypeId">
    <vt:lpwstr>0x01010000C35BA059CAD049A29108BF2C7C1941</vt:lpwstr>
  </property>
  <property fmtid="{D5CDD505-2E9C-101B-9397-08002B2CF9AE}" pid="11" name="MediaServiceImageTags">
    <vt:lpwstr/>
  </property>
</Properties>
</file>